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media/image58.jpg" ContentType="image/unknown"/>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2"/>
  </p:notesMasterIdLst>
  <p:sldIdLst>
    <p:sldId id="256" r:id="rId2"/>
    <p:sldId id="257" r:id="rId3"/>
    <p:sldId id="258" r:id="rId4"/>
    <p:sldId id="261" r:id="rId5"/>
    <p:sldId id="262" r:id="rId6"/>
    <p:sldId id="263" r:id="rId7"/>
    <p:sldId id="264" r:id="rId8"/>
    <p:sldId id="265" r:id="rId9"/>
    <p:sldId id="266" r:id="rId10"/>
    <p:sldId id="267" r:id="rId11"/>
    <p:sldId id="269" r:id="rId12"/>
    <p:sldId id="270" r:id="rId13"/>
    <p:sldId id="271" r:id="rId14"/>
    <p:sldId id="272" r:id="rId15"/>
    <p:sldId id="273" r:id="rId16"/>
    <p:sldId id="274" r:id="rId17"/>
    <p:sldId id="275" r:id="rId18"/>
    <p:sldId id="276" r:id="rId19"/>
    <p:sldId id="259" r:id="rId20"/>
    <p:sldId id="277" r:id="rId21"/>
    <p:sldId id="279" r:id="rId22"/>
    <p:sldId id="280" r:id="rId23"/>
    <p:sldId id="281" r:id="rId24"/>
    <p:sldId id="282" r:id="rId25"/>
    <p:sldId id="283" r:id="rId26"/>
    <p:sldId id="284" r:id="rId27"/>
    <p:sldId id="285" r:id="rId28"/>
    <p:sldId id="286" r:id="rId29"/>
    <p:sldId id="288" r:id="rId30"/>
    <p:sldId id="289" r:id="rId31"/>
    <p:sldId id="290" r:id="rId32"/>
    <p:sldId id="291" r:id="rId33"/>
    <p:sldId id="292" r:id="rId34"/>
    <p:sldId id="293" r:id="rId35"/>
    <p:sldId id="294" r:id="rId36"/>
    <p:sldId id="295" r:id="rId37"/>
    <p:sldId id="296" r:id="rId38"/>
    <p:sldId id="297" r:id="rId39"/>
    <p:sldId id="268" r:id="rId40"/>
    <p:sldId id="298" r:id="rId41"/>
    <p:sldId id="299" r:id="rId42"/>
    <p:sldId id="300" r:id="rId43"/>
    <p:sldId id="301" r:id="rId44"/>
    <p:sldId id="302" r:id="rId45"/>
    <p:sldId id="303" r:id="rId46"/>
    <p:sldId id="304" r:id="rId47"/>
    <p:sldId id="305" r:id="rId48"/>
    <p:sldId id="306" r:id="rId49"/>
    <p:sldId id="278" r:id="rId50"/>
    <p:sldId id="307" r:id="rId51"/>
    <p:sldId id="308" r:id="rId52"/>
    <p:sldId id="309" r:id="rId53"/>
    <p:sldId id="310" r:id="rId54"/>
    <p:sldId id="311" r:id="rId55"/>
    <p:sldId id="312" r:id="rId56"/>
    <p:sldId id="313" r:id="rId57"/>
    <p:sldId id="314" r:id="rId58"/>
    <p:sldId id="315" r:id="rId59"/>
    <p:sldId id="260" r:id="rId60"/>
    <p:sldId id="316" r:id="rId61"/>
    <p:sldId id="317" r:id="rId62"/>
    <p:sldId id="318" r:id="rId63"/>
    <p:sldId id="319"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287" r:id="rId97"/>
    <p:sldId id="353" r:id="rId98"/>
    <p:sldId id="354" r:id="rId99"/>
    <p:sldId id="355" r:id="rId100"/>
    <p:sldId id="356" r:id="rId101"/>
    <p:sldId id="357" r:id="rId102"/>
    <p:sldId id="358" r:id="rId103"/>
    <p:sldId id="359" r:id="rId104"/>
    <p:sldId id="360" r:id="rId105"/>
    <p:sldId id="361" r:id="rId106"/>
    <p:sldId id="362" r:id="rId107"/>
    <p:sldId id="363" r:id="rId108"/>
    <p:sldId id="365" r:id="rId109"/>
    <p:sldId id="366" r:id="rId110"/>
    <p:sldId id="367" r:id="rId111"/>
    <p:sldId id="368" r:id="rId112"/>
    <p:sldId id="369" r:id="rId113"/>
    <p:sldId id="370" r:id="rId114"/>
    <p:sldId id="371" r:id="rId115"/>
    <p:sldId id="372" r:id="rId116"/>
    <p:sldId id="373"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3" r:id="rId156"/>
    <p:sldId id="414" r:id="rId157"/>
    <p:sldId id="415" r:id="rId158"/>
    <p:sldId id="416" r:id="rId159"/>
    <p:sldId id="417" r:id="rId160"/>
    <p:sldId id="418" r:id="rId161"/>
    <p:sldId id="419" r:id="rId162"/>
    <p:sldId id="420" r:id="rId163"/>
    <p:sldId id="421" r:id="rId164"/>
    <p:sldId id="422" r:id="rId165"/>
    <p:sldId id="423" r:id="rId166"/>
    <p:sldId id="424" r:id="rId167"/>
    <p:sldId id="425" r:id="rId168"/>
    <p:sldId id="426" r:id="rId169"/>
    <p:sldId id="427" r:id="rId170"/>
    <p:sldId id="428" r:id="rId171"/>
    <p:sldId id="429" r:id="rId172"/>
    <p:sldId id="724" r:id="rId173"/>
    <p:sldId id="725" r:id="rId174"/>
    <p:sldId id="841" r:id="rId175"/>
    <p:sldId id="852" r:id="rId176"/>
    <p:sldId id="853" r:id="rId177"/>
    <p:sldId id="854" r:id="rId178"/>
    <p:sldId id="855" r:id="rId179"/>
    <p:sldId id="856" r:id="rId180"/>
    <p:sldId id="857" r:id="rId181"/>
    <p:sldId id="859" r:id="rId182"/>
    <p:sldId id="860" r:id="rId183"/>
    <p:sldId id="861" r:id="rId184"/>
    <p:sldId id="876" r:id="rId185"/>
    <p:sldId id="862" r:id="rId186"/>
    <p:sldId id="864" r:id="rId187"/>
    <p:sldId id="863" r:id="rId188"/>
    <p:sldId id="877" r:id="rId189"/>
    <p:sldId id="866" r:id="rId190"/>
    <p:sldId id="867" r:id="rId191"/>
    <p:sldId id="865" r:id="rId192"/>
    <p:sldId id="868" r:id="rId193"/>
    <p:sldId id="869" r:id="rId194"/>
    <p:sldId id="870" r:id="rId195"/>
    <p:sldId id="871" r:id="rId196"/>
    <p:sldId id="872" r:id="rId197"/>
    <p:sldId id="873" r:id="rId198"/>
    <p:sldId id="874" r:id="rId199"/>
    <p:sldId id="875" r:id="rId200"/>
    <p:sldId id="878" r:id="rId20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10B6D-E731-5834-7A3D-C74B7E1B7E23}" v="33" dt="2022-06-07T09:53:01.696"/>
    <p1510:client id="{34B5E666-302B-AEC9-DE62-46DD3F7C5E32}" v="15" dt="2022-06-07T09:47:34.840"/>
    <p1510:client id="{E9DEF432-6935-7E42-BB1E-BF314074B9DF}" v="17" dt="2022-06-07T10:34:16.0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529" autoAdjust="0"/>
  </p:normalViewPr>
  <p:slideViewPr>
    <p:cSldViewPr snapToGrid="0">
      <p:cViewPr>
        <p:scale>
          <a:sx n="90" d="100"/>
          <a:sy n="90" d="100"/>
        </p:scale>
        <p:origin x="1234" y="4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microsoft.com/office/2016/11/relationships/changesInfo" Target="changesInfos/changesInfo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iboopalakrishnan Balan" userId="S::hari@edunetfoundation.org::5df7ca73-e100-44ab-9c1d-bd2d44afb8cb" providerId="AD" clId="Web-{34B5E666-302B-AEC9-DE62-46DD3F7C5E32}"/>
    <pc:docChg chg="modSld">
      <pc:chgData name="Hariboopalakrishnan Balan" userId="S::hari@edunetfoundation.org::5df7ca73-e100-44ab-9c1d-bd2d44afb8cb" providerId="AD" clId="Web-{34B5E666-302B-AEC9-DE62-46DD3F7C5E32}" dt="2022-06-07T09:47:33.668" v="10" actId="20577"/>
      <pc:docMkLst>
        <pc:docMk/>
      </pc:docMkLst>
      <pc:sldChg chg="modSp">
        <pc:chgData name="Hariboopalakrishnan Balan" userId="S::hari@edunetfoundation.org::5df7ca73-e100-44ab-9c1d-bd2d44afb8cb" providerId="AD" clId="Web-{34B5E666-302B-AEC9-DE62-46DD3F7C5E32}" dt="2022-06-07T09:47:21.481" v="7" actId="20577"/>
        <pc:sldMkLst>
          <pc:docMk/>
          <pc:sldMk cId="0" sldId="256"/>
        </pc:sldMkLst>
        <pc:spChg chg="mod">
          <ac:chgData name="Hariboopalakrishnan Balan" userId="S::hari@edunetfoundation.org::5df7ca73-e100-44ab-9c1d-bd2d44afb8cb" providerId="AD" clId="Web-{34B5E666-302B-AEC9-DE62-46DD3F7C5E32}" dt="2022-06-07T09:47:21.481" v="7" actId="20577"/>
          <ac:spMkLst>
            <pc:docMk/>
            <pc:sldMk cId="0" sldId="256"/>
            <ac:spMk id="61" creationId="{00000000-0000-0000-0000-000000000000}"/>
          </ac:spMkLst>
        </pc:spChg>
      </pc:sldChg>
      <pc:sldChg chg="modSp">
        <pc:chgData name="Hariboopalakrishnan Balan" userId="S::hari@edunetfoundation.org::5df7ca73-e100-44ab-9c1d-bd2d44afb8cb" providerId="AD" clId="Web-{34B5E666-302B-AEC9-DE62-46DD3F7C5E32}" dt="2022-06-07T09:47:33.668" v="10" actId="20577"/>
        <pc:sldMkLst>
          <pc:docMk/>
          <pc:sldMk cId="0" sldId="257"/>
        </pc:sldMkLst>
        <pc:spChg chg="mod">
          <ac:chgData name="Hariboopalakrishnan Balan" userId="S::hari@edunetfoundation.org::5df7ca73-e100-44ab-9c1d-bd2d44afb8cb" providerId="AD" clId="Web-{34B5E666-302B-AEC9-DE62-46DD3F7C5E32}" dt="2022-06-07T09:47:33.668" v="10" actId="20577"/>
          <ac:spMkLst>
            <pc:docMk/>
            <pc:sldMk cId="0" sldId="257"/>
            <ac:spMk id="68" creationId="{00000000-0000-0000-0000-000000000000}"/>
          </ac:spMkLst>
        </pc:spChg>
      </pc:sldChg>
    </pc:docChg>
  </pc:docChgLst>
  <pc:docChgLst>
    <pc:chgData name="Hariboopalakrishnan Balan" userId="S::hari@edunetfoundation.org::5df7ca73-e100-44ab-9c1d-bd2d44afb8cb" providerId="AD" clId="Web-{2E310B6D-E731-5834-7A3D-C74B7E1B7E23}"/>
    <pc:docChg chg="addSld modSld">
      <pc:chgData name="Hariboopalakrishnan Balan" userId="S::hari@edunetfoundation.org::5df7ca73-e100-44ab-9c1d-bd2d44afb8cb" providerId="AD" clId="Web-{2E310B6D-E731-5834-7A3D-C74B7E1B7E23}" dt="2022-06-07T09:53:01.696" v="28" actId="1076"/>
      <pc:docMkLst>
        <pc:docMk/>
      </pc:docMkLst>
      <pc:sldChg chg="modSp">
        <pc:chgData name="Hariboopalakrishnan Balan" userId="S::hari@edunetfoundation.org::5df7ca73-e100-44ab-9c1d-bd2d44afb8cb" providerId="AD" clId="Web-{2E310B6D-E731-5834-7A3D-C74B7E1B7E23}" dt="2022-06-07T09:52:45.117" v="24" actId="14100"/>
        <pc:sldMkLst>
          <pc:docMk/>
          <pc:sldMk cId="523509630" sldId="285"/>
        </pc:sldMkLst>
        <pc:spChg chg="mod">
          <ac:chgData name="Hariboopalakrishnan Balan" userId="S::hari@edunetfoundation.org::5df7ca73-e100-44ab-9c1d-bd2d44afb8cb" providerId="AD" clId="Web-{2E310B6D-E731-5834-7A3D-C74B7E1B7E23}" dt="2022-06-07T09:51:11.084" v="6" actId="20577"/>
          <ac:spMkLst>
            <pc:docMk/>
            <pc:sldMk cId="523509630" sldId="285"/>
            <ac:spMk id="82" creationId="{00000000-0000-0000-0000-000000000000}"/>
          </ac:spMkLst>
        </pc:spChg>
        <pc:spChg chg="mod">
          <ac:chgData name="Hariboopalakrishnan Balan" userId="S::hari@edunetfoundation.org::5df7ca73-e100-44ab-9c1d-bd2d44afb8cb" providerId="AD" clId="Web-{2E310B6D-E731-5834-7A3D-C74B7E1B7E23}" dt="2022-06-07T09:51:24.272" v="8" actId="20577"/>
          <ac:spMkLst>
            <pc:docMk/>
            <pc:sldMk cId="523509630" sldId="285"/>
            <ac:spMk id="83" creationId="{00000000-0000-0000-0000-000000000000}"/>
          </ac:spMkLst>
        </pc:spChg>
        <pc:spChg chg="mod">
          <ac:chgData name="Hariboopalakrishnan Balan" userId="S::hari@edunetfoundation.org::5df7ca73-e100-44ab-9c1d-bd2d44afb8cb" providerId="AD" clId="Web-{2E310B6D-E731-5834-7A3D-C74B7E1B7E23}" dt="2022-06-07T09:52:45.117" v="24" actId="14100"/>
          <ac:spMkLst>
            <pc:docMk/>
            <pc:sldMk cId="523509630" sldId="285"/>
            <ac:spMk id="84" creationId="{00000000-0000-0000-0000-000000000000}"/>
          </ac:spMkLst>
        </pc:spChg>
      </pc:sldChg>
      <pc:sldChg chg="addSp delSp modSp add replId">
        <pc:chgData name="Hariboopalakrishnan Balan" userId="S::hari@edunetfoundation.org::5df7ca73-e100-44ab-9c1d-bd2d44afb8cb" providerId="AD" clId="Web-{2E310B6D-E731-5834-7A3D-C74B7E1B7E23}" dt="2022-06-07T09:53:01.696" v="28" actId="1076"/>
        <pc:sldMkLst>
          <pc:docMk/>
          <pc:sldMk cId="1538587630" sldId="286"/>
        </pc:sldMkLst>
        <pc:spChg chg="add del mod">
          <ac:chgData name="Hariboopalakrishnan Balan" userId="S::hari@edunetfoundation.org::5df7ca73-e100-44ab-9c1d-bd2d44afb8cb" providerId="AD" clId="Web-{2E310B6D-E731-5834-7A3D-C74B7E1B7E23}" dt="2022-06-07T09:51:53.288" v="13"/>
          <ac:spMkLst>
            <pc:docMk/>
            <pc:sldMk cId="1538587630" sldId="286"/>
            <ac:spMk id="4" creationId="{C6372437-906B-3429-BDD6-83D7FFD1C03C}"/>
          </ac:spMkLst>
        </pc:spChg>
        <pc:spChg chg="add del mod">
          <ac:chgData name="Hariboopalakrishnan Balan" userId="S::hari@edunetfoundation.org::5df7ca73-e100-44ab-9c1d-bd2d44afb8cb" providerId="AD" clId="Web-{2E310B6D-E731-5834-7A3D-C74B7E1B7E23}" dt="2022-06-07T09:51:56.632" v="14"/>
          <ac:spMkLst>
            <pc:docMk/>
            <pc:sldMk cId="1538587630" sldId="286"/>
            <ac:spMk id="6" creationId="{3FDB7A21-F7BC-8703-A679-BE3F021F5B8A}"/>
          </ac:spMkLst>
        </pc:spChg>
        <pc:spChg chg="add mod">
          <ac:chgData name="Hariboopalakrishnan Balan" userId="S::hari@edunetfoundation.org::5df7ca73-e100-44ab-9c1d-bd2d44afb8cb" providerId="AD" clId="Web-{2E310B6D-E731-5834-7A3D-C74B7E1B7E23}" dt="2022-06-07T09:53:01.696" v="28" actId="1076"/>
          <ac:spMkLst>
            <pc:docMk/>
            <pc:sldMk cId="1538587630" sldId="286"/>
            <ac:spMk id="10" creationId="{A553576B-39D0-2A7C-BBE3-913E8EA1866D}"/>
          </ac:spMkLst>
        </pc:spChg>
        <pc:spChg chg="del">
          <ac:chgData name="Hariboopalakrishnan Balan" userId="S::hari@edunetfoundation.org::5df7ca73-e100-44ab-9c1d-bd2d44afb8cb" providerId="AD" clId="Web-{2E310B6D-E731-5834-7A3D-C74B7E1B7E23}" dt="2022-06-07T09:51:48.788" v="12"/>
          <ac:spMkLst>
            <pc:docMk/>
            <pc:sldMk cId="1538587630" sldId="286"/>
            <ac:spMk id="83" creationId="{00000000-0000-0000-0000-000000000000}"/>
          </ac:spMkLst>
        </pc:spChg>
        <pc:spChg chg="del mod">
          <ac:chgData name="Hariboopalakrishnan Balan" userId="S::hari@edunetfoundation.org::5df7ca73-e100-44ab-9c1d-bd2d44afb8cb" providerId="AD" clId="Web-{2E310B6D-E731-5834-7A3D-C74B7E1B7E23}" dt="2022-06-07T09:51:46.382" v="11"/>
          <ac:spMkLst>
            <pc:docMk/>
            <pc:sldMk cId="1538587630" sldId="286"/>
            <ac:spMk id="84" creationId="{00000000-0000-0000-0000-000000000000}"/>
          </ac:spMkLst>
        </pc:spChg>
        <pc:graphicFrameChg chg="del">
          <ac:chgData name="Hariboopalakrishnan Balan" userId="S::hari@edunetfoundation.org::5df7ca73-e100-44ab-9c1d-bd2d44afb8cb" providerId="AD" clId="Web-{2E310B6D-E731-5834-7A3D-C74B7E1B7E23}" dt="2022-06-07T09:51:59.194" v="15"/>
          <ac:graphicFrameMkLst>
            <pc:docMk/>
            <pc:sldMk cId="1538587630" sldId="286"/>
            <ac:graphicFrameMk id="2" creationId="{78F32107-8961-E2FA-EED2-2C381609F3F5}"/>
          </ac:graphicFrameMkLst>
        </pc:graphicFrameChg>
        <pc:picChg chg="add mod">
          <ac:chgData name="Hariboopalakrishnan Balan" userId="S::hari@edunetfoundation.org::5df7ca73-e100-44ab-9c1d-bd2d44afb8cb" providerId="AD" clId="Web-{2E310B6D-E731-5834-7A3D-C74B7E1B7E23}" dt="2022-06-07T09:52:35.523" v="23" actId="14100"/>
          <ac:picMkLst>
            <pc:docMk/>
            <pc:sldMk cId="1538587630" sldId="286"/>
            <ac:picMk id="7" creationId="{B2F96D3D-EC1D-FD99-05E1-43DDA018B39A}"/>
          </ac:picMkLst>
        </pc:picChg>
        <pc:picChg chg="add del mod">
          <ac:chgData name="Hariboopalakrishnan Balan" userId="S::hari@edunetfoundation.org::5df7ca73-e100-44ab-9c1d-bd2d44afb8cb" providerId="AD" clId="Web-{2E310B6D-E731-5834-7A3D-C74B7E1B7E23}" dt="2022-06-07T09:52:52.680" v="26"/>
          <ac:picMkLst>
            <pc:docMk/>
            <pc:sldMk cId="1538587630" sldId="286"/>
            <ac:picMk id="8" creationId="{BFBC1823-C513-A242-18A8-98916C6CFBBE}"/>
          </ac:picMkLst>
        </pc:picChg>
      </pc:sldChg>
    </pc:docChg>
  </pc:docChgLst>
  <pc:docChgLst>
    <pc:chgData clId="Web-{34B5E666-302B-AEC9-DE62-46DD3F7C5E32}"/>
    <pc:docChg chg="modSld">
      <pc:chgData name="" userId="" providerId="" clId="Web-{34B5E666-302B-AEC9-DE62-46DD3F7C5E32}" dt="2022-06-07T09:47:08.840" v="1" actId="20577"/>
      <pc:docMkLst>
        <pc:docMk/>
      </pc:docMkLst>
      <pc:sldChg chg="modSp">
        <pc:chgData name="" userId="" providerId="" clId="Web-{34B5E666-302B-AEC9-DE62-46DD3F7C5E32}" dt="2022-06-07T09:47:08.840" v="1" actId="20577"/>
        <pc:sldMkLst>
          <pc:docMk/>
          <pc:sldMk cId="0" sldId="256"/>
        </pc:sldMkLst>
        <pc:spChg chg="mod">
          <ac:chgData name="" userId="" providerId="" clId="Web-{34B5E666-302B-AEC9-DE62-46DD3F7C5E32}" dt="2022-06-07T09:47:08.840" v="1" actId="20577"/>
          <ac:spMkLst>
            <pc:docMk/>
            <pc:sldMk cId="0" sldId="256"/>
            <ac:spMk id="61" creationId="{00000000-0000-0000-0000-000000000000}"/>
          </ac:spMkLst>
        </pc:spChg>
      </pc:sldChg>
    </pc:docChg>
  </pc:docChgLst>
  <pc:docChgLst>
    <pc:chgData name="Hariboopalakrishnan Balan" userId="S::hari@edunetfoundation.org::5df7ca73-e100-44ab-9c1d-bd2d44afb8cb" providerId="AD" clId="Web-{E9DEF432-6935-7E42-BB1E-BF314074B9DF}"/>
    <pc:docChg chg="modSld">
      <pc:chgData name="Hariboopalakrishnan Balan" userId="S::hari@edunetfoundation.org::5df7ca73-e100-44ab-9c1d-bd2d44afb8cb" providerId="AD" clId="Web-{E9DEF432-6935-7E42-BB1E-BF314074B9DF}" dt="2022-06-07T10:34:47.711" v="14"/>
      <pc:docMkLst>
        <pc:docMk/>
      </pc:docMkLst>
      <pc:sldChg chg="addSp modSp modNotes">
        <pc:chgData name="Hariboopalakrishnan Balan" userId="S::hari@edunetfoundation.org::5df7ca73-e100-44ab-9c1d-bd2d44afb8cb" providerId="AD" clId="Web-{E9DEF432-6935-7E42-BB1E-BF314074B9DF}" dt="2022-06-07T10:34:47.711" v="14"/>
        <pc:sldMkLst>
          <pc:docMk/>
          <pc:sldMk cId="1538587630" sldId="286"/>
        </pc:sldMkLst>
        <pc:spChg chg="add mod">
          <ac:chgData name="Hariboopalakrishnan Balan" userId="S::hari@edunetfoundation.org::5df7ca73-e100-44ab-9c1d-bd2d44afb8cb" providerId="AD" clId="Web-{E9DEF432-6935-7E42-BB1E-BF314074B9DF}" dt="2022-06-07T10:34:12.773" v="12"/>
          <ac:spMkLst>
            <pc:docMk/>
            <pc:sldMk cId="1538587630" sldId="286"/>
            <ac:spMk id="2" creationId="{82A25B36-0E4F-9D09-9521-9E56B81B84B6}"/>
          </ac:spMkLst>
        </pc:spChg>
        <pc:spChg chg="mod">
          <ac:chgData name="Hariboopalakrishnan Balan" userId="S::hari@edunetfoundation.org::5df7ca73-e100-44ab-9c1d-bd2d44afb8cb" providerId="AD" clId="Web-{E9DEF432-6935-7E42-BB1E-BF314074B9DF}" dt="2022-06-07T10:33:11.350" v="2" actId="20577"/>
          <ac:spMkLst>
            <pc:docMk/>
            <pc:sldMk cId="1538587630" sldId="286"/>
            <ac:spMk id="10" creationId="{A553576B-39D0-2A7C-BBE3-913E8EA1866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etatvasoft.com/blog/angular-js-the-superheroic-javascript-framework/"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c-sharpcorner.com/article/angular-version-change-frequency/"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intellipaat.com/blog/tutorial/angularjs-tutorial/mvc-angularj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angularjs.org/guide/concept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matridtech.net/5-key-features-of-angularjs-that-make-it-the-best-for-web-development"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v2web.in/blog/5-advantages-of-angular-js-for-web-developmen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ata-flair.training/blogs/wp-content/uploads/sites/2/2019/01/Angular-Advanatges-Disadvanatges-01.jp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educative.io/edpresso/what-is-mean-stack"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chapter247.com/blog/top-features-and-benefits-of-angularj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hirdrocktechkno.com/blog/what-is-mean-stack-mean-stack-components-and-benefit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guru99.com/images/AngularJS/010416_0549_AngularJSIn1.png"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c-sharpcorner.com/article/what-is-angular-and-features-release-in-angular-13/"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mobileappdaily.com/angular-framework-best-use-casess"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angularminds.com/blog/article/top-features-of-angular-11.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angularminds.com/blog/article/top-features-of-angular-11.html"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hirdrocktechkno.com/blog/what-is-mean-stack-mean-stack-components-and-benefit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hirdrocktechkno.com/blog/what-is-mean-stack-mean-stack-components-and-benefit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ducative.io/edpresso/what-is-mean-stack"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marinfotech.com/wp-content/uploads/2018/05/Mean-Stack-App-Development-Advantages.p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ainleaf.com/blog/development/javascript-mean-stack-developmen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iro.medium.com/max/1264/1*XywIcbNgkWiedwsXBKsDQA.p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karmicksolutions.com/blog/why-choose-mean-stack-for-developing-your-mobile-web-applicat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a:t>This slide talks about the case if we have to divide a subtopic further.</a:t>
            </a:r>
          </a:p>
          <a:p>
            <a:pPr marL="0" lvl="0" indent="0" algn="l" rtl="0">
              <a:spcBef>
                <a:spcPts val="0"/>
              </a:spcBef>
              <a:spcAft>
                <a:spcPts val="0"/>
              </a:spcAft>
              <a:buNone/>
            </a:pPr>
            <a:endParaRPr lang="en"/>
          </a:p>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2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AngularJS is an open-source Model-View-Controller framework (MVC) that is similar to the JavaScript framework. AngularJS is probably one of the most popular modern-day web frameworks available today. This framework is used for developing mostly Single Page applications. This framework has been developed by a group of developers from Google itself.</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It can be added to an HTML page with a &lt;script&gt; tag. It enables us to create single-page applications that only require HTML, CSS, and JavaScript on the client side.</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AngularJS extends HTML attributes with Directives and Data binding to HTML with Expressions.</a:t>
            </a:r>
          </a:p>
          <a:p>
            <a:pPr marL="0" lvl="0" indent="0" algn="l" rtl="0">
              <a:spcBef>
                <a:spcPts val="0"/>
              </a:spcBef>
              <a:spcAft>
                <a:spcPts val="0"/>
              </a:spcAft>
              <a:buNone/>
            </a:pPr>
            <a:endParaRPr lang="en" sz="1800"/>
          </a:p>
          <a:p>
            <a:pPr marL="0" lvl="0" indent="0" algn="l" rtl="0">
              <a:spcBef>
                <a:spcPts val="0"/>
              </a:spcBef>
              <a:spcAft>
                <a:spcPts val="0"/>
              </a:spcAft>
              <a:buNone/>
            </a:pPr>
            <a:endParaRPr lang="en" sz="1800"/>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1100"/>
              <a:buNone/>
            </a:pPr>
            <a:r>
              <a:rPr lang="en"/>
              <a:t>Reference: </a:t>
            </a:r>
            <a:endParaRPr/>
          </a:p>
          <a:p>
            <a:pPr marL="0" marR="0" lvl="0" indent="0" algn="l" defTabSz="914400" rtl="0" eaLnBrk="1" fontAlgn="auto" latinLnBrk="0" hangingPunct="1">
              <a:lnSpc>
                <a:spcPct val="100000"/>
              </a:lnSpc>
              <a:spcBef>
                <a:spcPts val="0"/>
              </a:spcBef>
              <a:spcAft>
                <a:spcPts val="1600"/>
              </a:spcAft>
              <a:buClr>
                <a:srgbClr val="000000"/>
              </a:buClr>
              <a:buSzPts val="1100"/>
              <a:buFont typeface="Arial"/>
              <a:buNone/>
              <a:tabLst/>
              <a:defRPr/>
            </a:pPr>
            <a:r>
              <a:rPr lang="en-IN">
                <a:hlinkClick r:id="rId3"/>
              </a:rPr>
              <a:t>https://www.etatvasoft.com/blog/angular-js-the-superheroic-javascript-framework/</a:t>
            </a:r>
            <a:endParaRPr lang="en-IN"/>
          </a:p>
        </p:txBody>
      </p:sp>
    </p:spTree>
    <p:extLst>
      <p:ext uri="{BB962C8B-B14F-4D97-AF65-F5344CB8AC3E}">
        <p14:creationId xmlns:p14="http://schemas.microsoft.com/office/powerpoint/2010/main" val="19058554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4383096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9668686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1185257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2493213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7830092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403306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9541417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5822306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73957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Angular JS 1.x </a:t>
            </a:r>
            <a:r>
              <a:rPr lang="en-IN" sz="1800">
                <a:effectLst/>
                <a:latin typeface="Times New Roman" panose="02020603050405020304" pitchFamily="18" charset="0"/>
                <a:ea typeface="Times New Roman" panose="02020603050405020304" pitchFamily="18" charset="0"/>
              </a:rPr>
              <a:t>- The first release was in October 2010. </a:t>
            </a:r>
          </a:p>
          <a:p>
            <a:pPr marL="158750" marR="0" lvl="0" indent="0" algn="just" defTabSz="914400" rtl="0" eaLnBrk="1" fontAlgn="auto" latinLnBrk="0" hangingPunct="1">
              <a:lnSpc>
                <a:spcPct val="115000"/>
              </a:lnSpc>
              <a:spcBef>
                <a:spcPts val="1000"/>
              </a:spcBef>
              <a:spcAft>
                <a:spcPts val="1000"/>
              </a:spcAft>
              <a:buClr>
                <a:srgbClr val="000000"/>
              </a:buClr>
              <a:buSzPts val="1100"/>
              <a:buFont typeface="Arial"/>
              <a:buNone/>
              <a:tabLst/>
              <a:defRPr/>
            </a:pPr>
            <a:r>
              <a:rPr lang="en-IN" sz="1800" b="1">
                <a:effectLst/>
                <a:latin typeface="Times New Roman" panose="02020603050405020304" pitchFamily="18" charset="0"/>
                <a:ea typeface="Times New Roman" panose="02020603050405020304" pitchFamily="18" charset="0"/>
              </a:rPr>
              <a:t>Features</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It is JavaScript dependent open-source front-end web application.</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It is written in JavaScript.  </a:t>
            </a:r>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Angular 2 - </a:t>
            </a:r>
            <a:r>
              <a:rPr lang="en-IN" sz="1800">
                <a:effectLst/>
                <a:latin typeface="Times New Roman" panose="02020603050405020304" pitchFamily="18" charset="0"/>
                <a:ea typeface="Times New Roman" panose="02020603050405020304" pitchFamily="18" charset="0"/>
              </a:rPr>
              <a:t>Released in September 2016. </a:t>
            </a: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Features</a:t>
            </a:r>
            <a:endParaRPr lang="en-IN" sz="180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It was completely different from Angular JS. It was written in TypeScript. </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It is mobile-oriented.</a:t>
            </a:r>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Angular 3 - </a:t>
            </a:r>
            <a:r>
              <a:rPr lang="en-IN" sz="1800">
                <a:effectLst/>
                <a:latin typeface="Times New Roman" panose="02020603050405020304" pitchFamily="18" charset="0"/>
                <a:ea typeface="Times New Roman" panose="02020603050405020304" pitchFamily="18" charset="0"/>
              </a:rPr>
              <a:t>This version was not released due to mismatched libraries. </a:t>
            </a:r>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Angular 4 </a:t>
            </a:r>
            <a:r>
              <a:rPr lang="en-IN" sz="1800">
                <a:effectLst/>
                <a:latin typeface="Times New Roman" panose="02020603050405020304" pitchFamily="18" charset="0"/>
                <a:ea typeface="Times New Roman" panose="02020603050405020304" pitchFamily="18" charset="0"/>
              </a:rPr>
              <a:t>- It was released in March 2014. </a:t>
            </a: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Features</a:t>
            </a:r>
            <a:endParaRPr lang="en-IN" sz="180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Fast Compilation</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Better Bug fixes Alert</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Code size was decreased to a large extent. </a:t>
            </a:r>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Angular 5 - </a:t>
            </a:r>
            <a:r>
              <a:rPr lang="en-IN" sz="1800">
                <a:effectLst/>
                <a:latin typeface="Times New Roman" panose="02020603050405020304" pitchFamily="18" charset="0"/>
                <a:ea typeface="Times New Roman" panose="02020603050405020304" pitchFamily="18" charset="0"/>
              </a:rPr>
              <a:t>It was released in November 2017. </a:t>
            </a: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Features</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It improves compiler working</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Angular forms</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Internationalized </a:t>
            </a:r>
          </a:p>
          <a:p>
            <a:pPr algn="just">
              <a:lnSpc>
                <a:spcPct val="115000"/>
              </a:lnSpc>
              <a:spcBef>
                <a:spcPts val="1000"/>
              </a:spcBef>
              <a:spcAft>
                <a:spcPts val="1000"/>
              </a:spcAft>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Angular 6  - </a:t>
            </a:r>
            <a:r>
              <a:rPr lang="en-IN" sz="1800">
                <a:effectLst/>
                <a:latin typeface="Times New Roman" panose="02020603050405020304" pitchFamily="18" charset="0"/>
                <a:ea typeface="Times New Roman" panose="02020603050405020304" pitchFamily="18" charset="0"/>
              </a:rPr>
              <a:t>It was released in May 2018.</a:t>
            </a: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Features</a:t>
            </a:r>
            <a:endParaRPr lang="en-IN" sz="180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Angular Elements</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CLI workspace</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Library Support</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Tree </a:t>
            </a:r>
            <a:r>
              <a:rPr lang="en-IN" sz="1800" err="1">
                <a:effectLst/>
                <a:latin typeface="Times New Roman" panose="02020603050405020304" pitchFamily="18" charset="0"/>
                <a:ea typeface="Times New Roman" panose="02020603050405020304" pitchFamily="18" charset="0"/>
              </a:rPr>
              <a:t>Shakable</a:t>
            </a:r>
            <a:r>
              <a:rPr lang="en-IN" sz="1800">
                <a:effectLst/>
                <a:latin typeface="Times New Roman" panose="02020603050405020304" pitchFamily="18" charset="0"/>
                <a:ea typeface="Times New Roman" panose="02020603050405020304" pitchFamily="18" charset="0"/>
              </a:rPr>
              <a:t> Providers</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New angular CLI commands added</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Schematics</a:t>
            </a: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Angular 7 - </a:t>
            </a:r>
            <a:r>
              <a:rPr lang="en-IN" sz="1800">
                <a:effectLst/>
                <a:latin typeface="Times New Roman" panose="02020603050405020304" pitchFamily="18" charset="0"/>
                <a:ea typeface="Times New Roman" panose="02020603050405020304" pitchFamily="18" charset="0"/>
              </a:rPr>
              <a:t>It was released in Oct 2018. </a:t>
            </a: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Features</a:t>
            </a:r>
            <a:endParaRPr lang="en-IN" sz="180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CLI Prompts</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Bundle budgets</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Angular Material and CDK</a:t>
            </a:r>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Angular 8 - </a:t>
            </a:r>
            <a:r>
              <a:rPr lang="en-IN" sz="1800">
                <a:effectLst/>
                <a:latin typeface="Times New Roman" panose="02020603050405020304" pitchFamily="18" charset="0"/>
                <a:ea typeface="Times New Roman" panose="02020603050405020304" pitchFamily="18" charset="0"/>
              </a:rPr>
              <a:t>It was released in May 2019. </a:t>
            </a: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Features</a:t>
            </a:r>
            <a:endParaRPr lang="en-IN" sz="180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Web worker support</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Builders APIs in CLI</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Workspace APIs</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Dynamic Imports for Route configuration</a:t>
            </a:r>
          </a:p>
          <a:p>
            <a:pPr algn="just">
              <a:lnSpc>
                <a:spcPct val="115000"/>
              </a:lnSpc>
              <a:spcBef>
                <a:spcPts val="1000"/>
              </a:spcBef>
              <a:spcAft>
                <a:spcPts val="1000"/>
              </a:spcAft>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Angular 9 - </a:t>
            </a:r>
            <a:r>
              <a:rPr lang="en-IN" sz="1800">
                <a:effectLst/>
                <a:latin typeface="Times New Roman" panose="02020603050405020304" pitchFamily="18" charset="0"/>
                <a:ea typeface="Times New Roman" panose="02020603050405020304" pitchFamily="18" charset="0"/>
              </a:rPr>
              <a:t>It was released in Feb 2020.</a:t>
            </a: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Features</a:t>
            </a:r>
            <a:endParaRPr lang="en-IN" sz="180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Ivy Compiler</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Component Harnesses</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TypeScript 3.7 Support</a:t>
            </a:r>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Angular 10 - </a:t>
            </a:r>
            <a:r>
              <a:rPr lang="en-IN" sz="1800">
                <a:effectLst/>
                <a:latin typeface="Times New Roman" panose="02020603050405020304" pitchFamily="18" charset="0"/>
                <a:ea typeface="Times New Roman" panose="02020603050405020304" pitchFamily="18" charset="0"/>
              </a:rPr>
              <a:t>It was released in June 2020.</a:t>
            </a: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Features</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TypeScript 3.9</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Optional Stricter Settings</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Date Range Component</a:t>
            </a: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New Default Browser</a:t>
            </a:r>
          </a:p>
          <a:p>
            <a:pPr algn="just">
              <a:lnSpc>
                <a:spcPct val="115000"/>
              </a:lnSpc>
              <a:spcBef>
                <a:spcPts val="1000"/>
              </a:spcBef>
              <a:spcAft>
                <a:spcPts val="1000"/>
              </a:spcAft>
            </a:pPr>
            <a:endParaRPr lang="en-IN" sz="1800">
              <a:effectLst/>
              <a:latin typeface="Times New Roman" panose="02020603050405020304" pitchFamily="18" charset="0"/>
              <a:ea typeface="Times New Roman" panose="02020603050405020304" pitchFamily="18" charset="0"/>
            </a:endParaRPr>
          </a:p>
          <a:p>
            <a:pPr marL="158750" indent="0" algn="just">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Angular 11</a:t>
            </a:r>
          </a:p>
          <a:p>
            <a:pPr algn="just">
              <a:lnSpc>
                <a:spcPct val="115000"/>
              </a:lnSpc>
              <a:spcBef>
                <a:spcPts val="1000"/>
              </a:spcBef>
              <a:spcAft>
                <a:spcPts val="1000"/>
              </a:spcAft>
            </a:pPr>
            <a:endParaRPr lang="en-IN" sz="180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a:effectLst/>
                <a:latin typeface="Times New Roman" panose="02020603050405020304" pitchFamily="18" charset="0"/>
                <a:ea typeface="Times New Roman" panose="02020603050405020304" pitchFamily="18" charset="0"/>
              </a:rPr>
              <a:t>It was released in November 2020.</a:t>
            </a:r>
            <a:endParaRPr lang="en"/>
          </a:p>
          <a:p>
            <a:pPr marL="0" lvl="0" indent="0" algn="l" rtl="0">
              <a:spcBef>
                <a:spcPts val="0"/>
              </a:spcBef>
              <a:spcAft>
                <a:spcPts val="0"/>
              </a:spcAft>
              <a:buNone/>
            </a:pPr>
            <a:endParaRPr lang="en"/>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https://www.c-sharpcorner.com/article/angular-version-change-frequency/</a:t>
            </a:r>
            <a:endParaRPr lang="en-IN"/>
          </a:p>
          <a:p>
            <a:pPr marL="0" indent="0">
              <a:spcAft>
                <a:spcPts val="1600"/>
              </a:spcAft>
              <a:buNone/>
            </a:pPr>
            <a:endParaRPr lang="en-IN"/>
          </a:p>
        </p:txBody>
      </p:sp>
    </p:spTree>
    <p:extLst>
      <p:ext uri="{BB962C8B-B14F-4D97-AF65-F5344CB8AC3E}">
        <p14:creationId xmlns:p14="http://schemas.microsoft.com/office/powerpoint/2010/main" val="13601062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798736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525773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455089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7336555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161099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620855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91211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8439410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228525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94625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marL="0" lvl="0" indent="0" algn="l" rtl="0">
              <a:spcBef>
                <a:spcPts val="0"/>
              </a:spcBef>
              <a:spcAft>
                <a:spcPts val="0"/>
              </a:spcAft>
              <a:buNone/>
            </a:pPr>
            <a:r>
              <a:rPr lang="en-IN" b="1"/>
              <a:t>Model</a:t>
            </a:r>
            <a:r>
              <a:rPr lang="en-IN"/>
              <a:t> – A model in AngularJS is a primitive data type such as number, string, </a:t>
            </a:r>
            <a:r>
              <a:rPr lang="en-IN" err="1"/>
              <a:t>boolean</a:t>
            </a:r>
            <a:r>
              <a:rPr lang="en-IN"/>
              <a:t>, object, etc. It is a simple JavaScript object without any getter and setter methods.</a:t>
            </a:r>
          </a:p>
          <a:p>
            <a:pPr marL="0" lvl="0" indent="0" algn="l" rtl="0">
              <a:spcBef>
                <a:spcPts val="0"/>
              </a:spcBef>
              <a:spcAft>
                <a:spcPts val="0"/>
              </a:spcAft>
              <a:buNone/>
            </a:pPr>
            <a:r>
              <a:rPr lang="en-IN" b="1"/>
              <a:t>View</a:t>
            </a:r>
            <a:r>
              <a:rPr lang="en-IN"/>
              <a:t> – In AngularJS Document Object Model (DOM) is the what users see. In order to display the data from controller, Angular expressions can be added to the view which will coordinate model and view about any modification.</a:t>
            </a:r>
          </a:p>
          <a:p>
            <a:pPr marL="0" lvl="0" indent="0" algn="l" rtl="0">
              <a:spcBef>
                <a:spcPts val="0"/>
              </a:spcBef>
              <a:spcAft>
                <a:spcPts val="0"/>
              </a:spcAft>
              <a:buNone/>
            </a:pPr>
            <a:r>
              <a:rPr lang="en-IN" b="1"/>
              <a:t>Controller</a:t>
            </a:r>
            <a:r>
              <a:rPr lang="en-IN"/>
              <a:t> – Controller is a collection of JavaScript classes where application logic is defined. Model resides inside this controller.</a:t>
            </a:r>
          </a:p>
          <a:p>
            <a:pPr marL="0" lvl="0" indent="0" algn="l" rtl="0">
              <a:spcBef>
                <a:spcPts val="0"/>
              </a:spcBef>
              <a:spcAft>
                <a:spcPts val="0"/>
              </a:spcAft>
              <a:buNone/>
            </a:pPr>
            <a:endParaRPr lang="en"/>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https://intellipaat.com/blog/tutorial/angularjs-tutorial/mvc-angularjs/</a:t>
            </a:r>
            <a:endParaRPr lang="en-IN"/>
          </a:p>
          <a:p>
            <a:pPr marL="0" indent="0">
              <a:spcAft>
                <a:spcPts val="1600"/>
              </a:spcAft>
              <a:buNone/>
            </a:pPr>
            <a:endParaRPr lang="en-IN"/>
          </a:p>
          <a:p>
            <a:pPr marL="0" indent="0">
              <a:spcAft>
                <a:spcPts val="1600"/>
              </a:spcAft>
              <a:buNone/>
            </a:pPr>
            <a:endParaRPr lang="en-IN"/>
          </a:p>
        </p:txBody>
      </p:sp>
    </p:spTree>
    <p:extLst>
      <p:ext uri="{BB962C8B-B14F-4D97-AF65-F5344CB8AC3E}">
        <p14:creationId xmlns:p14="http://schemas.microsoft.com/office/powerpoint/2010/main" val="153547226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2352365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274071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6533283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373855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8920864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953940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8523790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1708062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988251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88545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marL="0" lvl="0" indent="0" algn="l" rtl="0">
              <a:spcBef>
                <a:spcPts val="0"/>
              </a:spcBef>
              <a:spcAft>
                <a:spcPts val="0"/>
              </a:spcAft>
              <a:buNone/>
            </a:pPr>
            <a:r>
              <a:rPr lang="en"/>
              <a:t>Concept of AngularJS</a:t>
            </a:r>
          </a:p>
          <a:p>
            <a:pPr marL="0" lvl="0" indent="0" algn="l" rtl="0">
              <a:spcBef>
                <a:spcPts val="0"/>
              </a:spcBef>
              <a:spcAft>
                <a:spcPts val="0"/>
              </a:spcAft>
              <a:buNone/>
            </a:pPr>
            <a:endParaRPr lang="en"/>
          </a:p>
          <a:p>
            <a:pPr marL="0" lvl="0" indent="0" algn="l" rtl="0">
              <a:spcBef>
                <a:spcPts val="0"/>
              </a:spcBef>
              <a:spcAft>
                <a:spcPts val="0"/>
              </a:spcAft>
              <a:buNone/>
            </a:pPr>
            <a:r>
              <a:rPr lang="en-IN" b="1"/>
              <a:t>Modules </a:t>
            </a:r>
            <a:r>
              <a:rPr lang="en-IN" b="0"/>
              <a:t>- A module can be defined as a container that consists of various application parts. The module is a set of functions defined in a JavaScript file. Module divides an application into small and reusable components.</a:t>
            </a:r>
          </a:p>
          <a:p>
            <a:pPr marL="0" lvl="0" indent="0" algn="l" rtl="0">
              <a:spcBef>
                <a:spcPts val="0"/>
              </a:spcBef>
              <a:spcAft>
                <a:spcPts val="0"/>
              </a:spcAft>
              <a:buNone/>
            </a:pPr>
            <a:r>
              <a:rPr lang="en-IN" b="1"/>
              <a:t>Directives</a:t>
            </a:r>
            <a:r>
              <a:rPr lang="en-IN" b="0"/>
              <a:t> -Directives indicate the compiler to associate a </a:t>
            </a:r>
            <a:r>
              <a:rPr lang="en-IN" b="0" err="1"/>
              <a:t>behavior</a:t>
            </a:r>
            <a:r>
              <a:rPr lang="en-IN" b="0"/>
              <a:t> to the DOM element or modify it. Angular JS contains several directives such as ng-app, ng-controller, ng-view, ng-if, etc.</a:t>
            </a:r>
          </a:p>
          <a:p>
            <a:pPr marL="0" lvl="0" indent="0" algn="l" rtl="0">
              <a:spcBef>
                <a:spcPts val="0"/>
              </a:spcBef>
              <a:spcAft>
                <a:spcPts val="0"/>
              </a:spcAft>
              <a:buNone/>
            </a:pPr>
            <a:r>
              <a:rPr lang="en-IN" b="1"/>
              <a:t>Expressions</a:t>
            </a:r>
            <a:r>
              <a:rPr lang="en-IN" b="0"/>
              <a:t> -Angular JS expressions are expressed with {{ }} which indicate a data binding in HTML. These expressions can be added into the HTML templates. Expressions do not support control flow statements while support the filters.</a:t>
            </a:r>
          </a:p>
          <a:p>
            <a:pPr marL="0" lvl="0" indent="0" algn="l" rtl="0">
              <a:spcBef>
                <a:spcPts val="0"/>
              </a:spcBef>
              <a:spcAft>
                <a:spcPts val="0"/>
              </a:spcAft>
              <a:buNone/>
            </a:pPr>
            <a:r>
              <a:rPr lang="en-IN" b="1"/>
              <a:t>Controller</a:t>
            </a:r>
            <a:r>
              <a:rPr lang="en-IN" b="0"/>
              <a:t>- It is a JavaScript object constructor function that controls the AngularJS applications.</a:t>
            </a:r>
          </a:p>
          <a:p>
            <a:pPr marL="0" lvl="0" indent="0" algn="l" rtl="0">
              <a:spcBef>
                <a:spcPts val="0"/>
              </a:spcBef>
              <a:spcAft>
                <a:spcPts val="0"/>
              </a:spcAft>
              <a:buNone/>
            </a:pPr>
            <a:r>
              <a:rPr lang="en-IN" b="1"/>
              <a:t>Scope</a:t>
            </a:r>
            <a:r>
              <a:rPr lang="en-IN" b="0"/>
              <a:t>- It is a JavaScript object that acts as a bridge between the Controller and the View. It is the source of data in AngularJS. Each data manipulation and assignment takes place with the help of the Scope object.</a:t>
            </a:r>
          </a:p>
          <a:p>
            <a:pPr marL="0" lvl="0" indent="0" algn="l" rtl="0">
              <a:spcBef>
                <a:spcPts val="0"/>
              </a:spcBef>
              <a:spcAft>
                <a:spcPts val="0"/>
              </a:spcAft>
              <a:buNone/>
            </a:pPr>
            <a:r>
              <a:rPr lang="en-IN" b="1"/>
              <a:t>Data Binding- </a:t>
            </a:r>
            <a:r>
              <a:rPr lang="en-IN" b="0"/>
              <a:t>It coordinates the model and views any changes in either of these two.</a:t>
            </a:r>
            <a:endParaRPr lang="en" b="0"/>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https://docs.angularjs.org/guide/concepts</a:t>
            </a:r>
            <a:endParaRPr lang="en-IN"/>
          </a:p>
        </p:txBody>
      </p:sp>
    </p:spTree>
    <p:extLst>
      <p:ext uri="{BB962C8B-B14F-4D97-AF65-F5344CB8AC3E}">
        <p14:creationId xmlns:p14="http://schemas.microsoft.com/office/powerpoint/2010/main" val="23117050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9246424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7960297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15611558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7522545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297178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2477697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339783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226359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3947243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9251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a:t>Continuing from the last slide: </a:t>
            </a:r>
          </a:p>
          <a:p>
            <a:pPr marL="0" lvl="0" indent="0" algn="l" rtl="0">
              <a:spcBef>
                <a:spcPts val="0"/>
              </a:spcBef>
              <a:spcAft>
                <a:spcPts val="0"/>
              </a:spcAft>
              <a:buNone/>
            </a:pPr>
            <a:endParaRPr lang="en"/>
          </a:p>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marL="158750" indent="0" algn="l">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Validations</a:t>
            </a:r>
            <a:r>
              <a:rPr lang="en-IN" sz="1800">
                <a:effectLst/>
                <a:latin typeface="Times New Roman" panose="02020603050405020304" pitchFamily="18" charset="0"/>
                <a:ea typeface="Times New Roman" panose="02020603050405020304" pitchFamily="18" charset="0"/>
              </a:rPr>
              <a:t>- Validations take place with the help of AngularJS forms and controls.</a:t>
            </a:r>
          </a:p>
          <a:p>
            <a:pPr marL="158750" indent="0" algn="l">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Filters</a:t>
            </a:r>
            <a:r>
              <a:rPr lang="en-IN" sz="1800">
                <a:effectLst/>
                <a:latin typeface="Times New Roman" panose="02020603050405020304" pitchFamily="18" charset="0"/>
                <a:ea typeface="Times New Roman" panose="02020603050405020304" pitchFamily="18" charset="0"/>
              </a:rPr>
              <a:t> -These let you display the formatting of data on DOM in Angular and extend the </a:t>
            </a:r>
            <a:r>
              <a:rPr lang="en-IN" sz="1800" err="1">
                <a:effectLst/>
                <a:latin typeface="Times New Roman" panose="02020603050405020304" pitchFamily="18" charset="0"/>
                <a:ea typeface="Times New Roman" panose="02020603050405020304" pitchFamily="18" charset="0"/>
              </a:rPr>
              <a:t>behavior</a:t>
            </a:r>
            <a:r>
              <a:rPr lang="en-IN" sz="1800">
                <a:effectLst/>
                <a:latin typeface="Times New Roman" panose="02020603050405020304" pitchFamily="18" charset="0"/>
                <a:ea typeface="Times New Roman" panose="02020603050405020304" pitchFamily="18" charset="0"/>
              </a:rPr>
              <a:t> of directives and binding expressions. Filters format the values or apply specific.</a:t>
            </a:r>
          </a:p>
          <a:p>
            <a:pPr marL="158750" indent="0" algn="l">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Services </a:t>
            </a:r>
            <a:r>
              <a:rPr lang="en-IN" sz="1800">
                <a:effectLst/>
                <a:latin typeface="Times New Roman" panose="02020603050405020304" pitchFamily="18" charset="0"/>
                <a:ea typeface="Times New Roman" panose="02020603050405020304" pitchFamily="18" charset="0"/>
              </a:rPr>
              <a:t>-These are singletons that are used by directives, controllers, or other services.</a:t>
            </a:r>
          </a:p>
          <a:p>
            <a:pPr marL="158750" indent="0" algn="l">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Routing</a:t>
            </a:r>
            <a:r>
              <a:rPr lang="en-IN" sz="1800">
                <a:effectLst/>
                <a:latin typeface="Times New Roman" panose="02020603050405020304" pitchFamily="18" charset="0"/>
                <a:ea typeface="Times New Roman" panose="02020603050405020304" pitchFamily="18" charset="0"/>
              </a:rPr>
              <a:t> -The service $routeProvider handles the operations of Routing. It divides the map into various views . It helps split the Single Page Applications into different views.</a:t>
            </a:r>
          </a:p>
          <a:p>
            <a:pPr marL="158750" indent="0" algn="l">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Dependency Injection</a:t>
            </a:r>
            <a:r>
              <a:rPr lang="en-IN" sz="1800">
                <a:effectLst/>
                <a:latin typeface="Times New Roman" panose="02020603050405020304" pitchFamily="18" charset="0"/>
                <a:ea typeface="Times New Roman" panose="02020603050405020304" pitchFamily="18" charset="0"/>
              </a:rPr>
              <a:t>-It is a design pattern used to handle the dependencies of various components of a software. It lets you develop loosely-structured architectures.</a:t>
            </a:r>
          </a:p>
          <a:p>
            <a:pPr marL="158750" indent="0" algn="l">
              <a:lnSpc>
                <a:spcPct val="115000"/>
              </a:lnSpc>
              <a:spcBef>
                <a:spcPts val="1000"/>
              </a:spcBef>
              <a:spcAft>
                <a:spcPts val="1000"/>
              </a:spcAft>
              <a:buNone/>
            </a:pPr>
            <a:r>
              <a:rPr lang="en-IN" sz="1800" b="1">
                <a:effectLst/>
                <a:latin typeface="Times New Roman" panose="02020603050405020304" pitchFamily="18" charset="0"/>
                <a:ea typeface="Times New Roman" panose="02020603050405020304" pitchFamily="18" charset="0"/>
              </a:rPr>
              <a:t>Testing</a:t>
            </a:r>
            <a:r>
              <a:rPr lang="en-IN" sz="1800">
                <a:effectLst/>
                <a:latin typeface="Times New Roman" panose="02020603050405020304" pitchFamily="18" charset="0"/>
                <a:ea typeface="Times New Roman" panose="02020603050405020304" pitchFamily="18" charset="0"/>
              </a:rPr>
              <a:t> -The codes developed by Dependency Injections are tested. Some of the popular testing frameworks like Jasmine and Karma are two widely-used technologies.</a:t>
            </a:r>
          </a:p>
          <a:p>
            <a:pPr marL="158750" indent="0" algn="l">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https://www.matridtech.net/5-key-features-of-angularjs-that-make-it-the-best-for-web-development</a:t>
            </a:r>
            <a:endParaRPr lang="en-IN"/>
          </a:p>
        </p:txBody>
      </p:sp>
    </p:spTree>
    <p:extLst>
      <p:ext uri="{BB962C8B-B14F-4D97-AF65-F5344CB8AC3E}">
        <p14:creationId xmlns:p14="http://schemas.microsoft.com/office/powerpoint/2010/main" val="427791803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174353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4792044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6841685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0310301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878031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091893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9437244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722013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2836701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14658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marL="0" lvl="0" indent="0" algn="l" rtl="0">
              <a:spcBef>
                <a:spcPts val="0"/>
              </a:spcBef>
              <a:spcAft>
                <a:spcPts val="0"/>
              </a:spcAft>
              <a:buNone/>
            </a:pPr>
            <a:r>
              <a:rPr lang="en" b="1"/>
              <a:t>Advantages</a:t>
            </a:r>
          </a:p>
          <a:p>
            <a:pPr marL="0" lvl="0" indent="0" algn="l" rtl="0">
              <a:spcBef>
                <a:spcPts val="0"/>
              </a:spcBef>
              <a:spcAft>
                <a:spcPts val="0"/>
              </a:spcAft>
              <a:buNone/>
            </a:pPr>
            <a:endParaRPr lang="en"/>
          </a:p>
          <a:p>
            <a:pPr marL="457200" indent="-298450" algn="l">
              <a:lnSpc>
                <a:spcPct val="115000"/>
              </a:lnSpc>
              <a:spcBef>
                <a:spcPts val="1000"/>
              </a:spcBef>
              <a:spcAft>
                <a:spcPts val="1000"/>
              </a:spcAft>
            </a:pPr>
            <a:r>
              <a:rPr lang="en-IN" sz="1100" b="0" i="0" u="none" strike="noStrike" cap="none">
                <a:solidFill>
                  <a:srgbClr val="000000"/>
                </a:solidFill>
                <a:effectLst/>
                <a:latin typeface="Times New Roman" panose="02020603050405020304" pitchFamily="18" charset="0"/>
                <a:ea typeface="Times New Roman" panose="02020603050405020304" pitchFamily="18" charset="0"/>
                <a:cs typeface="Arial"/>
                <a:sym typeface="Arial"/>
              </a:rPr>
              <a:t>It provides the capability to create Single Page Application in a very clean and maintainable way.</a:t>
            </a:r>
          </a:p>
          <a:p>
            <a:pPr marL="457200" indent="-298450" algn="l">
              <a:lnSpc>
                <a:spcPct val="115000"/>
              </a:lnSpc>
              <a:spcBef>
                <a:spcPts val="1000"/>
              </a:spcBef>
              <a:spcAft>
                <a:spcPts val="1000"/>
              </a:spcAft>
            </a:pPr>
            <a:r>
              <a:rPr lang="en-IN" sz="1100" b="0" i="0" u="none" strike="noStrike" cap="none">
                <a:solidFill>
                  <a:srgbClr val="000000"/>
                </a:solidFill>
                <a:effectLst/>
                <a:latin typeface="Times New Roman" panose="02020603050405020304" pitchFamily="18" charset="0"/>
                <a:ea typeface="Times New Roman" panose="02020603050405020304" pitchFamily="18" charset="0"/>
                <a:cs typeface="Arial"/>
                <a:sym typeface="Arial"/>
              </a:rPr>
              <a:t>It provides data binding capability to HTML. Thus, it gives user a rich and responsive experience.</a:t>
            </a:r>
          </a:p>
          <a:p>
            <a:pPr marL="457200" indent="-298450" algn="l">
              <a:lnSpc>
                <a:spcPct val="115000"/>
              </a:lnSpc>
              <a:spcBef>
                <a:spcPts val="1000"/>
              </a:spcBef>
              <a:spcAft>
                <a:spcPts val="1000"/>
              </a:spcAft>
            </a:pPr>
            <a:r>
              <a:rPr lang="en-IN" sz="1100" b="0" i="0" u="none" strike="noStrike" cap="none">
                <a:solidFill>
                  <a:srgbClr val="000000"/>
                </a:solidFill>
                <a:effectLst/>
                <a:latin typeface="Times New Roman" panose="02020603050405020304" pitchFamily="18" charset="0"/>
                <a:ea typeface="Times New Roman" panose="02020603050405020304" pitchFamily="18" charset="0"/>
                <a:cs typeface="Arial"/>
                <a:sym typeface="Arial"/>
              </a:rPr>
              <a:t>AngularJS code is unit testable.</a:t>
            </a:r>
          </a:p>
          <a:p>
            <a:pPr marL="457200" indent="-298450" algn="l">
              <a:lnSpc>
                <a:spcPct val="115000"/>
              </a:lnSpc>
              <a:spcBef>
                <a:spcPts val="1000"/>
              </a:spcBef>
              <a:spcAft>
                <a:spcPts val="1000"/>
              </a:spcAft>
            </a:pPr>
            <a:r>
              <a:rPr lang="en-IN" sz="1100" b="0" i="0" u="none" strike="noStrike" cap="none">
                <a:solidFill>
                  <a:srgbClr val="000000"/>
                </a:solidFill>
                <a:effectLst/>
                <a:latin typeface="Times New Roman" panose="02020603050405020304" pitchFamily="18" charset="0"/>
                <a:ea typeface="Times New Roman" panose="02020603050405020304" pitchFamily="18" charset="0"/>
                <a:cs typeface="Arial"/>
                <a:sym typeface="Arial"/>
              </a:rPr>
              <a:t>AngularJS uses dependency injection and make use of separation of concerns.</a:t>
            </a:r>
          </a:p>
          <a:p>
            <a:pPr marL="457200" indent="-298450" algn="l">
              <a:lnSpc>
                <a:spcPct val="115000"/>
              </a:lnSpc>
              <a:spcBef>
                <a:spcPts val="1000"/>
              </a:spcBef>
              <a:spcAft>
                <a:spcPts val="1000"/>
              </a:spcAft>
            </a:pPr>
            <a:r>
              <a:rPr lang="en-IN" sz="1100" b="0" i="0" u="none" strike="noStrike" cap="none">
                <a:solidFill>
                  <a:srgbClr val="000000"/>
                </a:solidFill>
                <a:effectLst/>
                <a:latin typeface="Times New Roman" panose="02020603050405020304" pitchFamily="18" charset="0"/>
                <a:ea typeface="Times New Roman" panose="02020603050405020304" pitchFamily="18" charset="0"/>
                <a:cs typeface="Arial"/>
                <a:sym typeface="Arial"/>
              </a:rPr>
              <a:t>AngularJS provides reusable components.</a:t>
            </a:r>
          </a:p>
          <a:p>
            <a:pPr marL="457200" indent="-298450" algn="l">
              <a:lnSpc>
                <a:spcPct val="115000"/>
              </a:lnSpc>
              <a:spcBef>
                <a:spcPts val="1000"/>
              </a:spcBef>
              <a:spcAft>
                <a:spcPts val="1000"/>
              </a:spcAft>
            </a:pPr>
            <a:r>
              <a:rPr lang="en-IN" sz="1100" b="0" i="0" u="none" strike="noStrike" cap="none">
                <a:solidFill>
                  <a:srgbClr val="000000"/>
                </a:solidFill>
                <a:effectLst/>
                <a:latin typeface="Times New Roman" panose="02020603050405020304" pitchFamily="18" charset="0"/>
                <a:ea typeface="Times New Roman" panose="02020603050405020304" pitchFamily="18" charset="0"/>
                <a:cs typeface="Arial"/>
                <a:sym typeface="Arial"/>
              </a:rPr>
              <a:t>With AngularJS, the developers can achieve more functionality with short code.</a:t>
            </a:r>
          </a:p>
          <a:p>
            <a:pPr marL="457200" indent="-298450" algn="l">
              <a:lnSpc>
                <a:spcPct val="115000"/>
              </a:lnSpc>
              <a:spcBef>
                <a:spcPts val="1000"/>
              </a:spcBef>
              <a:spcAft>
                <a:spcPts val="1000"/>
              </a:spcAft>
            </a:pPr>
            <a:r>
              <a:rPr lang="en-IN" sz="1100" b="0" i="0" u="none" strike="noStrike" cap="none">
                <a:solidFill>
                  <a:srgbClr val="000000"/>
                </a:solidFill>
                <a:effectLst/>
                <a:latin typeface="Times New Roman" panose="02020603050405020304" pitchFamily="18" charset="0"/>
                <a:ea typeface="Times New Roman" panose="02020603050405020304" pitchFamily="18" charset="0"/>
                <a:cs typeface="Arial"/>
                <a:sym typeface="Arial"/>
              </a:rPr>
              <a:t>In AngularJS, views are pure html pages, and controllers written in JavaScript do the business processing.</a:t>
            </a:r>
          </a:p>
          <a:p>
            <a:pPr marL="171450" lvl="0" indent="-171450" algn="l" rtl="0">
              <a:spcBef>
                <a:spcPts val="0"/>
              </a:spcBef>
              <a:spcAft>
                <a:spcPts val="0"/>
              </a:spcAft>
            </a:pPr>
            <a:endParaRPr lang="en"/>
          </a:p>
          <a:p>
            <a:pPr marL="0" lvl="0" indent="0" algn="l" rtl="0">
              <a:spcBef>
                <a:spcPts val="0"/>
              </a:spcBef>
              <a:spcAft>
                <a:spcPts val="0"/>
              </a:spcAft>
              <a:buNone/>
            </a:pPr>
            <a:endParaRPr lang="en"/>
          </a:p>
          <a:p>
            <a:pPr marL="158750" indent="0" algn="l">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https://www.v2web.in/blog/5-advantages-of-angular-js-for-web-development/</a:t>
            </a:r>
            <a:endParaRPr lang="en-IN"/>
          </a:p>
        </p:txBody>
      </p:sp>
    </p:spTree>
    <p:extLst>
      <p:ext uri="{BB962C8B-B14F-4D97-AF65-F5344CB8AC3E}">
        <p14:creationId xmlns:p14="http://schemas.microsoft.com/office/powerpoint/2010/main" val="316309613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0759705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5322031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839374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6459754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7726847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201925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842553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27306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marL="0" lvl="0" indent="0" algn="l" rtl="0">
              <a:spcBef>
                <a:spcPts val="0"/>
              </a:spcBef>
              <a:spcAft>
                <a:spcPts val="0"/>
              </a:spcAft>
              <a:buNone/>
            </a:pPr>
            <a:r>
              <a:rPr lang="en"/>
              <a:t>Diadvantages</a:t>
            </a:r>
          </a:p>
          <a:p>
            <a:pPr marL="0" lvl="0" indent="0" algn="l" rtl="0">
              <a:spcBef>
                <a:spcPts val="0"/>
              </a:spcBef>
              <a:spcAft>
                <a:spcPts val="0"/>
              </a:spcAft>
              <a:buNone/>
            </a:pPr>
            <a:endParaRPr lang="en"/>
          </a:p>
          <a:p>
            <a:pPr marL="0" lvl="0" indent="0" algn="l" rtl="0">
              <a:spcBef>
                <a:spcPts val="0"/>
              </a:spcBef>
              <a:spcAft>
                <a:spcPts val="0"/>
              </a:spcAft>
              <a:buNone/>
            </a:pPr>
            <a:r>
              <a:rPr lang="en-IN"/>
              <a:t>Not Secure − Being JavaScript only framework, application written in AngularJS are not safe. Server side authentication and authorization is must to keep an application secure.</a:t>
            </a:r>
          </a:p>
          <a:p>
            <a:pPr marL="0" lvl="0" indent="0" algn="l" rtl="0">
              <a:spcBef>
                <a:spcPts val="0"/>
              </a:spcBef>
              <a:spcAft>
                <a:spcPts val="0"/>
              </a:spcAft>
              <a:buNone/>
            </a:pPr>
            <a:r>
              <a:rPr lang="en-IN"/>
              <a:t>Not degradable − If the user of your application disables JavaScript, then nothing would be visible, except the basic page.</a:t>
            </a:r>
          </a:p>
          <a:p>
            <a:pPr marL="0" lvl="0" indent="0" algn="l" rtl="0">
              <a:spcBef>
                <a:spcPts val="0"/>
              </a:spcBef>
              <a:spcAft>
                <a:spcPts val="0"/>
              </a:spcAft>
              <a:buNone/>
            </a:pPr>
            <a:r>
              <a:rPr lang="en-IN"/>
              <a:t>Complex at times – At times AngularJS becomes complex to handles as there are multiple ways to do the same thing. This creates confusion and requires considerable efforts.</a:t>
            </a:r>
            <a:endParaRPr lang="en"/>
          </a:p>
          <a:p>
            <a:pPr marL="0" lvl="0" indent="0" algn="l" rtl="0">
              <a:spcBef>
                <a:spcPts val="0"/>
              </a:spcBef>
              <a:spcAft>
                <a:spcPts val="0"/>
              </a:spcAft>
              <a:buNone/>
            </a:pPr>
            <a:endParaRPr lang="en"/>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https://data-flair.training/blogs/wp-content/uploads/sites/2/2019/01/Angular-Advanatges-Disadvanatges-01.jpg</a:t>
            </a:r>
            <a:endParaRPr lang="en-IN"/>
          </a:p>
        </p:txBody>
      </p:sp>
    </p:spTree>
    <p:extLst>
      <p:ext uri="{BB962C8B-B14F-4D97-AF65-F5344CB8AC3E}">
        <p14:creationId xmlns:p14="http://schemas.microsoft.com/office/powerpoint/2010/main" val="206112262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8370183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0289009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885704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0667183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4277624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595022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1201064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92819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8357017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3871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marL="0" lvl="0" indent="0" algn="l" rtl="0">
              <a:spcBef>
                <a:spcPts val="0"/>
              </a:spcBef>
              <a:spcAft>
                <a:spcPts val="0"/>
              </a:spcAft>
              <a:buNone/>
            </a:pPr>
            <a:r>
              <a:rPr lang="en"/>
              <a:t>Features</a:t>
            </a:r>
          </a:p>
          <a:p>
            <a:pPr marL="0" lvl="0" indent="0" algn="l" rtl="0">
              <a:spcBef>
                <a:spcPts val="0"/>
              </a:spcBef>
              <a:spcAft>
                <a:spcPts val="0"/>
              </a:spcAft>
              <a:buNone/>
            </a:pPr>
            <a:endParaRPr lang="en"/>
          </a:p>
          <a:p>
            <a:pPr marL="171450" lvl="0" indent="-171450" algn="l" rtl="0">
              <a:spcBef>
                <a:spcPts val="0"/>
              </a:spcBef>
              <a:spcAft>
                <a:spcPts val="0"/>
              </a:spcAft>
            </a:pPr>
            <a:r>
              <a:rPr lang="en-IN"/>
              <a:t>We can create rich internet application by using Angular JS.</a:t>
            </a:r>
          </a:p>
          <a:p>
            <a:pPr marL="171450" lvl="0" indent="-171450" algn="l" rtl="0">
              <a:spcBef>
                <a:spcPts val="0"/>
              </a:spcBef>
              <a:spcAft>
                <a:spcPts val="0"/>
              </a:spcAft>
            </a:pPr>
            <a:r>
              <a:rPr lang="en-IN"/>
              <a:t>Angular </a:t>
            </a:r>
            <a:r>
              <a:rPr lang="en-IN" err="1"/>
              <a:t>js</a:t>
            </a:r>
            <a:r>
              <a:rPr lang="en-IN"/>
              <a:t> Allow us to write the client-side code using </a:t>
            </a:r>
            <a:r>
              <a:rPr lang="en-IN" err="1"/>
              <a:t>javascript</a:t>
            </a:r>
            <a:r>
              <a:rPr lang="en-IN"/>
              <a:t> in an MVC way.</a:t>
            </a:r>
          </a:p>
          <a:p>
            <a:pPr marL="171450" lvl="0" indent="-171450" algn="l" rtl="0">
              <a:spcBef>
                <a:spcPts val="0"/>
              </a:spcBef>
              <a:spcAft>
                <a:spcPts val="0"/>
              </a:spcAft>
            </a:pPr>
            <a:r>
              <a:rPr lang="en-IN" err="1"/>
              <a:t>AngularJs</a:t>
            </a:r>
            <a:r>
              <a:rPr lang="en-IN"/>
              <a:t> provides cross-browser compliant and it automatically handles JavaScript code suitable for each browser.</a:t>
            </a:r>
          </a:p>
          <a:p>
            <a:pPr marL="171450" lvl="0" indent="-171450" algn="l" rtl="0">
              <a:spcBef>
                <a:spcPts val="0"/>
              </a:spcBef>
              <a:spcAft>
                <a:spcPts val="0"/>
              </a:spcAft>
            </a:pPr>
            <a:r>
              <a:rPr lang="en-IN"/>
              <a:t>The </a:t>
            </a:r>
            <a:r>
              <a:rPr lang="en-IN" err="1"/>
              <a:t>AngularJs</a:t>
            </a:r>
            <a:r>
              <a:rPr lang="en-IN"/>
              <a:t> is Completely free and opensource it is used by thousands of developers all around the world.</a:t>
            </a:r>
          </a:p>
          <a:p>
            <a:pPr marL="171450" lvl="0" indent="-171450" algn="l" rtl="0">
              <a:spcBef>
                <a:spcPts val="0"/>
              </a:spcBef>
              <a:spcAft>
                <a:spcPts val="0"/>
              </a:spcAft>
            </a:pPr>
            <a:r>
              <a:rPr lang="en-IN" err="1"/>
              <a:t>Angularjs</a:t>
            </a:r>
            <a:r>
              <a:rPr lang="en-IN"/>
              <a:t> is used to build high-performance, large scale, and easy-to-maintain web applications.</a:t>
            </a:r>
          </a:p>
          <a:p>
            <a:pPr marL="171450" lvl="0" indent="-171450" algn="l" rtl="0">
              <a:spcBef>
                <a:spcPts val="0"/>
              </a:spcBef>
              <a:spcAft>
                <a:spcPts val="0"/>
              </a:spcAft>
            </a:pPr>
            <a:endParaRPr lang="en"/>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https://www.educative.io/edpresso/what-is-mean-stack</a:t>
            </a:r>
            <a:endParaRPr lang="en-IN"/>
          </a:p>
        </p:txBody>
      </p:sp>
    </p:spTree>
    <p:extLst>
      <p:ext uri="{BB962C8B-B14F-4D97-AF65-F5344CB8AC3E}">
        <p14:creationId xmlns:p14="http://schemas.microsoft.com/office/powerpoint/2010/main" val="202912751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6225013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18442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a:t>This slide talks about the case if we have to divide a subtopic further.</a:t>
            </a:r>
          </a:p>
          <a:p>
            <a:pPr marL="0" lvl="0" indent="0" algn="l" rtl="0">
              <a:spcBef>
                <a:spcPts val="0"/>
              </a:spcBef>
              <a:spcAft>
                <a:spcPts val="0"/>
              </a:spcAft>
              <a:buNone/>
            </a:pPr>
            <a:endParaRPr lang="en"/>
          </a:p>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marL="0" lvl="0" indent="0" algn="l" rtl="0">
              <a:spcBef>
                <a:spcPts val="0"/>
              </a:spcBef>
              <a:spcAft>
                <a:spcPts val="0"/>
              </a:spcAft>
              <a:buNone/>
            </a:pPr>
            <a:r>
              <a:rPr lang="en-IN" b="1"/>
              <a:t>Provides immense support to XAML Development</a:t>
            </a:r>
          </a:p>
          <a:p>
            <a:pPr marL="0" lvl="0" indent="0" algn="l" rtl="0">
              <a:spcBef>
                <a:spcPts val="0"/>
              </a:spcBef>
              <a:spcAft>
                <a:spcPts val="0"/>
              </a:spcAft>
              <a:buNone/>
            </a:pPr>
            <a:r>
              <a:rPr lang="en-IN"/>
              <a:t>XAML is an XML based markup language which is used to instantiate object graphs and set values. It allows you to define various types of objects with properties. It makes it easy to layout complex, ever changing UIs. It also supports for data-binding which allows a symbiosis between the presentation layer and your data without creating hard dependencies between its components. It also enables a developer to conduct any number of testing scenarios. AngularJS translates very well with XAML principles. It also allows a parallel workflow between different aspects that include the markup for the UI itself as well as the underlying logic that fetches and processes data.</a:t>
            </a:r>
          </a:p>
          <a:p>
            <a:pPr marL="0" lvl="0" indent="0" algn="l" rtl="0">
              <a:spcBef>
                <a:spcPts val="0"/>
              </a:spcBef>
              <a:spcAft>
                <a:spcPts val="0"/>
              </a:spcAft>
              <a:buNone/>
            </a:pPr>
            <a:endParaRPr lang="en-IN"/>
          </a:p>
          <a:p>
            <a:pPr marL="0" lvl="0" indent="0" algn="l" rtl="0">
              <a:spcBef>
                <a:spcPts val="0"/>
              </a:spcBef>
              <a:spcAft>
                <a:spcPts val="0"/>
              </a:spcAft>
              <a:buNone/>
            </a:pPr>
            <a:r>
              <a:rPr lang="en-IN" b="1"/>
              <a:t>Provides a simplistic approach to data binding</a:t>
            </a:r>
          </a:p>
          <a:p>
            <a:pPr marL="0" lvl="0" indent="0" algn="l" rtl="0">
              <a:spcBef>
                <a:spcPts val="0"/>
              </a:spcBef>
              <a:spcAft>
                <a:spcPts val="0"/>
              </a:spcAft>
              <a:buNone/>
            </a:pPr>
            <a:r>
              <a:rPr lang="en-IN"/>
              <a:t>Data binding is very easy in the Angular world. The framework eliminates the need to derive from an existing object or place all your properties and dependencies cards on the table. AngularJS uses dirty tracking to enable this. Though several existing frameworks have evolved, the process of mapping everything explicitly to an interim object to data-bind to Angular is significantly easier and faster.</a:t>
            </a:r>
          </a:p>
          <a:p>
            <a:pPr marL="0" lvl="0" indent="0" algn="l" rtl="0">
              <a:spcBef>
                <a:spcPts val="0"/>
              </a:spcBef>
              <a:spcAft>
                <a:spcPts val="0"/>
              </a:spcAft>
              <a:buNone/>
            </a:pPr>
            <a:endParaRPr lang="en-IN"/>
          </a:p>
          <a:p>
            <a:pPr marL="0" lvl="0" indent="0" algn="l" rtl="0">
              <a:spcBef>
                <a:spcPts val="0"/>
              </a:spcBef>
              <a:spcAft>
                <a:spcPts val="0"/>
              </a:spcAft>
              <a:buNone/>
            </a:pPr>
            <a:r>
              <a:rPr lang="en-IN" b="1"/>
              <a:t>Reduces application side-effects by allowing developers to express declarative UI</a:t>
            </a:r>
          </a:p>
          <a:p>
            <a:pPr marL="0" lvl="0" indent="0" algn="l" rtl="0">
              <a:spcBef>
                <a:spcPts val="0"/>
              </a:spcBef>
              <a:spcAft>
                <a:spcPts val="0"/>
              </a:spcAft>
              <a:buNone/>
            </a:pPr>
            <a:r>
              <a:rPr lang="en-IN"/>
              <a:t>Declarative UI has several advantages. A structured UI enables easy understanding and manipulation of the application. Using jQuery forces the developer to know a lot about the document structure which often creates two issues: first, a fairly unstable code working as “glue” that tightly grips the changes in the UI, and second, there is an uncertainty because it is hard to judge by studying the markup just how the UI would function. Placing markup directly in HTML, one can separate the presentation logic from imperative logic and keep it in one place. Understanding of the extended markup provided by Angular i.e. code snippets makes the whereabouts of the data amply clear. The addition, tools like directives and filters not only make the UI intent even more clear but also give clarity on how the information is being shaped.</a:t>
            </a:r>
          </a:p>
          <a:p>
            <a:pPr marL="0" lvl="0" indent="0" algn="l" rtl="0">
              <a:spcBef>
                <a:spcPts val="0"/>
              </a:spcBef>
              <a:spcAft>
                <a:spcPts val="0"/>
              </a:spcAft>
              <a:buNone/>
            </a:pPr>
            <a:endParaRPr lang="en-IN"/>
          </a:p>
          <a:p>
            <a:pPr marL="0" lvl="0" indent="0" algn="l" rtl="0">
              <a:spcBef>
                <a:spcPts val="0"/>
              </a:spcBef>
              <a:spcAft>
                <a:spcPts val="0"/>
              </a:spcAft>
              <a:buNone/>
            </a:pPr>
            <a:r>
              <a:rPr lang="en-IN" b="1"/>
              <a:t>Simplifies testing</a:t>
            </a:r>
          </a:p>
          <a:p>
            <a:pPr marL="0" lvl="0" indent="0" algn="l" rtl="0">
              <a:spcBef>
                <a:spcPts val="0"/>
              </a:spcBef>
              <a:spcAft>
                <a:spcPts val="0"/>
              </a:spcAft>
              <a:buNone/>
            </a:pPr>
            <a:r>
              <a:rPr lang="en-IN"/>
              <a:t>AngularJS product engineering adeptly embraces Test-Driven Development, </a:t>
            </a:r>
            <a:r>
              <a:rPr lang="en-IN" err="1"/>
              <a:t>Behavior</a:t>
            </a:r>
            <a:r>
              <a:rPr lang="en-IN"/>
              <a:t>-Driven Development, or any of the driven-development methodologies of building an application. It helps in saving time and change the way an application is structured. Angular can help to test everything UI </a:t>
            </a:r>
            <a:r>
              <a:rPr lang="en-IN" err="1"/>
              <a:t>behavior</a:t>
            </a:r>
            <a:r>
              <a:rPr lang="en-IN"/>
              <a:t> to business logic with its ability to mock dependencies.</a:t>
            </a:r>
          </a:p>
          <a:p>
            <a:pPr marL="0" lvl="0" indent="0" algn="l" rtl="0">
              <a:spcBef>
                <a:spcPts val="0"/>
              </a:spcBef>
              <a:spcAft>
                <a:spcPts val="0"/>
              </a:spcAft>
              <a:buNone/>
            </a:pPr>
            <a:endParaRPr lang="en-IN"/>
          </a:p>
          <a:p>
            <a:pPr marL="0" lvl="0" indent="0" algn="l" rtl="0">
              <a:spcBef>
                <a:spcPts val="0"/>
              </a:spcBef>
              <a:spcAft>
                <a:spcPts val="0"/>
              </a:spcAft>
              <a:buNone/>
            </a:pPr>
            <a:r>
              <a:rPr lang="en-IN" b="1"/>
              <a:t>Gives Design development workflow a new meaning</a:t>
            </a:r>
          </a:p>
          <a:p>
            <a:pPr marL="0" lvl="0" indent="0" algn="l" rtl="0">
              <a:spcBef>
                <a:spcPts val="0"/>
              </a:spcBef>
              <a:spcAft>
                <a:spcPts val="0"/>
              </a:spcAft>
              <a:buNone/>
            </a:pPr>
            <a:r>
              <a:rPr lang="en-IN"/>
              <a:t>Even though HTML and CSS support design, but AngularJS allows a developer to add a markup without completely breaking an application. It often depends on a certain id or structure to locate an element and perform tasks. Developers can rearrange portions of code by moving the elements around and the corresponding code that does the binding and filtering job moves with it.</a:t>
            </a:r>
          </a:p>
          <a:p>
            <a:pPr marL="0" lvl="0" indent="0" algn="l" rtl="0">
              <a:spcBef>
                <a:spcPts val="0"/>
              </a:spcBef>
              <a:spcAft>
                <a:spcPts val="0"/>
              </a:spcAft>
              <a:buNone/>
            </a:pPr>
            <a:endParaRPr lang="en-IN"/>
          </a:p>
          <a:p>
            <a:pPr marL="0" lvl="0" indent="0" algn="l" rtl="0">
              <a:spcBef>
                <a:spcPts val="0"/>
              </a:spcBef>
              <a:spcAft>
                <a:spcPts val="0"/>
              </a:spcAft>
              <a:buNone/>
            </a:pPr>
            <a:r>
              <a:rPr lang="en-IN" b="1"/>
              <a:t>Makes Single Page Applications easy</a:t>
            </a:r>
          </a:p>
          <a:p>
            <a:pPr marL="0" lvl="0" indent="0" algn="l" rtl="0">
              <a:spcBef>
                <a:spcPts val="0"/>
              </a:spcBef>
              <a:spcAft>
                <a:spcPts val="0"/>
              </a:spcAft>
              <a:buNone/>
            </a:pPr>
            <a:r>
              <a:rPr lang="en-IN"/>
              <a:t>The growing popularity of Single Page Applications among AngularJS development companies is not unfounded as they cater to a very specific need. With more and more functionality finding its way to the web, developers are progressively realizing the potential of the browser as a distributed computing node. SPA boasts of more responsive design and can provide an experience of a native app on the web. AngularJS is an apt infrastructure that supports routing, templates, and even journaling making it viable accomplice of SPA.</a:t>
            </a:r>
          </a:p>
          <a:p>
            <a:pPr marL="0" lvl="0" indent="0" algn="l" rtl="0">
              <a:spcBef>
                <a:spcPts val="0"/>
              </a:spcBef>
              <a:spcAft>
                <a:spcPts val="0"/>
              </a:spcAft>
              <a:buNone/>
            </a:pPr>
            <a:endParaRPr lang="en-IN"/>
          </a:p>
          <a:p>
            <a:pPr marL="0" lvl="0" indent="0" algn="l" rtl="0">
              <a:spcBef>
                <a:spcPts val="0"/>
              </a:spcBef>
              <a:spcAft>
                <a:spcPts val="0"/>
              </a:spcAft>
              <a:buNone/>
            </a:pPr>
            <a:r>
              <a:rPr lang="en-IN"/>
              <a:t>Here are some additional advantages to leverage for awesome front-end product engineering:</a:t>
            </a:r>
          </a:p>
          <a:p>
            <a:pPr marL="0" lvl="0" indent="0" algn="l" rtl="0">
              <a:spcBef>
                <a:spcPts val="0"/>
              </a:spcBef>
              <a:spcAft>
                <a:spcPts val="0"/>
              </a:spcAft>
              <a:buNone/>
            </a:pPr>
            <a:endParaRPr lang="en-IN"/>
          </a:p>
          <a:p>
            <a:pPr marL="0" lvl="0" indent="0" algn="l" rtl="0">
              <a:spcBef>
                <a:spcPts val="0"/>
              </a:spcBef>
              <a:spcAft>
                <a:spcPts val="0"/>
              </a:spcAft>
              <a:buNone/>
            </a:pPr>
            <a:r>
              <a:rPr lang="en-IN"/>
              <a:t>Improved Plug &amp; Play Features – AngularJS makes it easy to add components from an existing application to a new application. It only needs a copy-paste command to make your existing assets available in a new environment.</a:t>
            </a:r>
          </a:p>
          <a:p>
            <a:pPr marL="0" lvl="0" indent="0" algn="l" rtl="0">
              <a:spcBef>
                <a:spcPts val="0"/>
              </a:spcBef>
              <a:spcAft>
                <a:spcPts val="0"/>
              </a:spcAft>
              <a:buNone/>
            </a:pPr>
            <a:r>
              <a:rPr lang="en-IN"/>
              <a:t>Quicker Development Turnaround Time – AngularJS supported by the MVC architecture ensures faster development, testing, and maintenance. The quicker turnaround time allows developers to enhance their productivity.</a:t>
            </a:r>
          </a:p>
          <a:p>
            <a:pPr marL="0" lvl="0" indent="0" algn="l" rtl="0">
              <a:spcBef>
                <a:spcPts val="0"/>
              </a:spcBef>
              <a:spcAft>
                <a:spcPts val="0"/>
              </a:spcAft>
              <a:buNone/>
            </a:pPr>
            <a:r>
              <a:rPr lang="en-IN"/>
              <a:t>Superior Dependency Handling – One of the biggest USPs of AngularJS is its “dependency injection”. Testing and Single Page Application have been enormously simplified because of the dependency injection feature.</a:t>
            </a:r>
          </a:p>
          <a:p>
            <a:pPr marL="0" lvl="0" indent="0" algn="l" rtl="0">
              <a:spcBef>
                <a:spcPts val="0"/>
              </a:spcBef>
              <a:spcAft>
                <a:spcPts val="0"/>
              </a:spcAft>
              <a:buNone/>
            </a:pPr>
            <a:r>
              <a:rPr lang="en-IN"/>
              <a:t>Makes Parallel Development Possible – Apart from faster development, AngularJS in collaboration with MVC architecture allows the developer to perform parallel application development which makes it stand-out amongst the competition.</a:t>
            </a:r>
          </a:p>
          <a:p>
            <a:pPr marL="0" lvl="0" indent="0" algn="l" rtl="0">
              <a:spcBef>
                <a:spcPts val="0"/>
              </a:spcBef>
              <a:spcAft>
                <a:spcPts val="0"/>
              </a:spcAft>
              <a:buNone/>
            </a:pPr>
            <a:r>
              <a:rPr lang="en-IN"/>
              <a:t>Gives More Control to the Developers – AngularJS directives give superior control to developers, who get a free hand to experiment with HTML and attributes. The directives allow them more independence to help them create more responsive platforms.  </a:t>
            </a:r>
          </a:p>
          <a:p>
            <a:pPr marL="0" lvl="0" indent="0" algn="l" rtl="0">
              <a:spcBef>
                <a:spcPts val="0"/>
              </a:spcBef>
              <a:spcAft>
                <a:spcPts val="0"/>
              </a:spcAft>
              <a:buNone/>
            </a:pPr>
            <a:r>
              <a:rPr lang="en-IN"/>
              <a:t>State Management Made Easy – AngularJS helps you manage any application state easily whether it is illusioned or disillusioned. It is highly conducive when it comes to managing properties, permissions, and other major concerns across the application.</a:t>
            </a:r>
          </a:p>
          <a:p>
            <a:pPr marL="0" lvl="0" indent="0" algn="l" rtl="0">
              <a:spcBef>
                <a:spcPts val="0"/>
              </a:spcBef>
              <a:spcAft>
                <a:spcPts val="0"/>
              </a:spcAft>
              <a:buNone/>
            </a:pPr>
            <a:endParaRPr lang="en-IN"/>
          </a:p>
          <a:p>
            <a:pPr marL="0" lvl="0" indent="0" algn="l" rtl="0">
              <a:spcBef>
                <a:spcPts val="0"/>
              </a:spcBef>
              <a:spcAft>
                <a:spcPts val="0"/>
              </a:spcAft>
              <a:buNone/>
            </a:pPr>
            <a:endParaRPr lang="en"/>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https://www.chapter247.com/blog/top-features-and-benefits-of-angularjs/</a:t>
            </a:r>
            <a:endParaRPr lang="en-IN"/>
          </a:p>
        </p:txBody>
      </p:sp>
    </p:spTree>
    <p:extLst>
      <p:ext uri="{BB962C8B-B14F-4D97-AF65-F5344CB8AC3E}">
        <p14:creationId xmlns:p14="http://schemas.microsoft.com/office/powerpoint/2010/main" val="3112488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 3</a:t>
            </a:r>
            <a:endParaRPr/>
          </a:p>
          <a:p>
            <a:pPr marL="0" lvl="0" indent="0" algn="l" rtl="0">
              <a:spcBef>
                <a:spcPts val="0"/>
              </a:spcBef>
              <a:spcAft>
                <a:spcPts val="0"/>
              </a:spcAft>
              <a:buNone/>
            </a:pPr>
            <a:r>
              <a:rPr lang="en"/>
              <a:t>Body Text - Subtopic divisions (Subtopics of subtopics)</a:t>
            </a:r>
          </a:p>
          <a:p>
            <a:pPr marL="0" lvl="0" indent="0" algn="l" rtl="0">
              <a:spcBef>
                <a:spcPts val="0"/>
              </a:spcBef>
              <a:spcAft>
                <a:spcPts val="0"/>
              </a:spcAft>
              <a:buNone/>
            </a:pPr>
            <a:endParaRPr lang="en"/>
          </a:p>
          <a:p>
            <a:pPr marL="0" lvl="0" indent="0" algn="l" rtl="0">
              <a:spcBef>
                <a:spcPts val="0"/>
              </a:spcBef>
              <a:spcAft>
                <a:spcPts val="0"/>
              </a:spcAft>
              <a:buNone/>
            </a:pPr>
            <a:r>
              <a:rPr lang="en-IN"/>
              <a:t>Reference: </a:t>
            </a:r>
          </a:p>
          <a:p>
            <a:pPr marL="0" lvl="0" indent="0" algn="l" rtl="0">
              <a:spcBef>
                <a:spcPts val="0"/>
              </a:spcBef>
              <a:spcAft>
                <a:spcPts val="1600"/>
              </a:spcAft>
              <a:buNone/>
            </a:pPr>
            <a:r>
              <a:rPr lang="en-IN">
                <a:hlinkClick r:id="rId3"/>
              </a:rPr>
              <a:t>https://www.thirdrocktechkno.com/blog/what-is-mean-stack-mean-stack-components-and-benefits/</a:t>
            </a:r>
            <a:endParaRPr lang="en-IN"/>
          </a:p>
          <a:p>
            <a:pPr marL="0" lvl="0" indent="0" algn="l" rtl="0">
              <a:spcBef>
                <a:spcPts val="0"/>
              </a:spcBef>
              <a:spcAft>
                <a:spcPts val="0"/>
              </a:spcAft>
              <a:buNone/>
            </a:pPr>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5 parent topics.</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a:t>Continuing from the last slide: </a:t>
            </a:r>
            <a:endParaRPr lang="en"/>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p>
          <a:p>
            <a:pPr marL="0" lvl="0" indent="0" algn="l" rtl="0">
              <a:spcBef>
                <a:spcPts val="0"/>
              </a:spcBef>
              <a:spcAft>
                <a:spcPts val="0"/>
              </a:spcAft>
              <a:buNone/>
            </a:pPr>
            <a:endParaRPr lang="en"/>
          </a:p>
          <a:p>
            <a:pPr marL="0" lvl="0" indent="0" algn="l" rtl="0">
              <a:spcBef>
                <a:spcPts val="0"/>
              </a:spcBef>
              <a:spcAft>
                <a:spcPts val="0"/>
              </a:spcAft>
              <a:buNone/>
            </a:pPr>
            <a:r>
              <a:rPr lang="en-IN"/>
              <a:t>AngularJS extends HTML with ng-directives.</a:t>
            </a:r>
          </a:p>
          <a:p>
            <a:pPr marL="171450" lvl="0" indent="-171450" algn="l" rtl="0">
              <a:spcBef>
                <a:spcPts val="0"/>
              </a:spcBef>
              <a:spcAft>
                <a:spcPts val="0"/>
              </a:spcAft>
            </a:pPr>
            <a:r>
              <a:rPr lang="en-IN"/>
              <a:t>The ng-app directive defines an AngularJS application.</a:t>
            </a:r>
          </a:p>
          <a:p>
            <a:pPr marL="171450" lvl="0" indent="-171450" algn="l" rtl="0">
              <a:spcBef>
                <a:spcPts val="0"/>
              </a:spcBef>
              <a:spcAft>
                <a:spcPts val="0"/>
              </a:spcAft>
            </a:pPr>
            <a:r>
              <a:rPr lang="en-IN"/>
              <a:t>The ng-model directive binds the value of HTML controls (input, select, textarea) to application data.</a:t>
            </a:r>
          </a:p>
          <a:p>
            <a:pPr marL="171450" lvl="0" indent="-171450" algn="l" rtl="0">
              <a:spcBef>
                <a:spcPts val="0"/>
              </a:spcBef>
              <a:spcAft>
                <a:spcPts val="0"/>
              </a:spcAft>
            </a:pPr>
            <a:r>
              <a:rPr lang="en-IN"/>
              <a:t>The ng-bind directive binds application data to the HTML view.</a:t>
            </a:r>
          </a:p>
          <a:p>
            <a:pPr marL="171450" lvl="0" indent="-171450" algn="l" rtl="0">
              <a:spcBef>
                <a:spcPts val="0"/>
              </a:spcBef>
              <a:spcAft>
                <a:spcPts val="0"/>
              </a:spcAft>
            </a:pPr>
            <a:endParaRPr lang="en-IN"/>
          </a:p>
          <a:p>
            <a:pPr marL="0" lvl="0" indent="0" algn="l" rtl="0">
              <a:spcBef>
                <a:spcPts val="0"/>
              </a:spcBef>
              <a:spcAft>
                <a:spcPts val="0"/>
              </a:spcAft>
              <a:buNone/>
            </a:pPr>
            <a:r>
              <a:rPr lang="en-IN"/>
              <a:t>Reference: </a:t>
            </a:r>
          </a:p>
          <a:p>
            <a:pPr marL="171450" lvl="0" indent="-171450" algn="l" rtl="0">
              <a:spcBef>
                <a:spcPts val="0"/>
              </a:spcBef>
              <a:spcAft>
                <a:spcPts val="0"/>
              </a:spcAft>
            </a:pPr>
            <a:endParaRPr/>
          </a:p>
        </p:txBody>
      </p:sp>
    </p:spTree>
    <p:extLst>
      <p:ext uri="{BB962C8B-B14F-4D97-AF65-F5344CB8AC3E}">
        <p14:creationId xmlns:p14="http://schemas.microsoft.com/office/powerpoint/2010/main" val="12710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p>
          <a:p>
            <a:pPr marL="0" lvl="0" indent="0" algn="l" rtl="0">
              <a:spcBef>
                <a:spcPts val="0"/>
              </a:spcBef>
              <a:spcAft>
                <a:spcPts val="0"/>
              </a:spcAft>
              <a:buNone/>
            </a:pPr>
            <a:endParaRPr lang="en-IN"/>
          </a:p>
          <a:p>
            <a:pPr marL="171450" lvl="0" indent="-171450" algn="l" rtl="0">
              <a:spcBef>
                <a:spcPts val="0"/>
              </a:spcBef>
              <a:spcAft>
                <a:spcPts val="0"/>
              </a:spcAft>
            </a:pPr>
            <a:r>
              <a:rPr lang="en-IN"/>
              <a:t>As you have already seen, AngularJS directives are HTML attributes with an ng prefix.</a:t>
            </a:r>
          </a:p>
          <a:p>
            <a:pPr marL="171450" lvl="0" indent="-171450" algn="l" rtl="0">
              <a:spcBef>
                <a:spcPts val="0"/>
              </a:spcBef>
              <a:spcAft>
                <a:spcPts val="0"/>
              </a:spcAft>
            </a:pPr>
            <a:r>
              <a:rPr lang="en-IN"/>
              <a:t>The ng-</a:t>
            </a:r>
            <a:r>
              <a:rPr lang="en-IN" err="1"/>
              <a:t>init</a:t>
            </a:r>
            <a:r>
              <a:rPr lang="en-IN"/>
              <a:t> directive initializes AngularJS application variables</a:t>
            </a:r>
          </a:p>
          <a:p>
            <a:pPr marL="171450" lvl="0" indent="-171450" algn="l" rtl="0">
              <a:spcBef>
                <a:spcPts val="0"/>
              </a:spcBef>
              <a:spcAft>
                <a:spcPts val="0"/>
              </a:spcAft>
            </a:pPr>
            <a:endParaRPr lang="en-IN"/>
          </a:p>
          <a:p>
            <a:pPr marL="171450" lvl="0" indent="-171450" algn="l" rtl="0">
              <a:spcBef>
                <a:spcPts val="0"/>
              </a:spcBef>
              <a:spcAft>
                <a:spcPts val="0"/>
              </a:spcAft>
            </a:pPr>
            <a:r>
              <a:rPr lang="en-IN"/>
              <a:t>AngularJS expressions bind AngularJS data to HTML the same way as the ng-bind directive.</a:t>
            </a:r>
          </a:p>
          <a:p>
            <a:pPr marL="171450" lvl="0" indent="-171450" algn="l" rtl="0">
              <a:spcBef>
                <a:spcPts val="0"/>
              </a:spcBef>
              <a:spcAft>
                <a:spcPts val="0"/>
              </a:spcAft>
            </a:pPr>
            <a:r>
              <a:rPr lang="en-IN"/>
              <a:t>The ng-bind directive tells AngularJS to replace the content of an HTML element with the value of a given variable, or expression.</a:t>
            </a:r>
          </a:p>
          <a:p>
            <a:pPr marL="171450" lvl="0" indent="-171450" algn="l" rtl="0">
              <a:spcBef>
                <a:spcPts val="0"/>
              </a:spcBef>
              <a:spcAft>
                <a:spcPts val="0"/>
              </a:spcAft>
            </a:pPr>
            <a:r>
              <a:rPr lang="en-IN"/>
              <a:t>If the value of the given variable, or expression, changes, the content of the specified HTML element will be changed as well.</a:t>
            </a:r>
          </a:p>
          <a:p>
            <a:pPr marL="171450" lvl="0" indent="-171450" algn="l" rtl="0">
              <a:spcBef>
                <a:spcPts val="0"/>
              </a:spcBef>
              <a:spcAft>
                <a:spcPts val="0"/>
              </a:spcAft>
            </a:pPr>
            <a:endParaRPr lang="en-IN"/>
          </a:p>
          <a:p>
            <a:pPr marL="0" lvl="0" indent="0" algn="l" rtl="0">
              <a:spcBef>
                <a:spcPts val="0"/>
              </a:spcBef>
              <a:spcAft>
                <a:spcPts val="0"/>
              </a:spcAft>
              <a:buNone/>
            </a:pPr>
            <a:r>
              <a:rPr lang="en-IN"/>
              <a:t>Reference: </a:t>
            </a:r>
          </a:p>
          <a:p>
            <a:pPr marL="171450" lvl="0" indent="-171450" algn="l" rtl="0">
              <a:spcBef>
                <a:spcPts val="0"/>
              </a:spcBef>
              <a:spcAft>
                <a:spcPts val="0"/>
              </a:spcAft>
            </a:pPr>
            <a:endParaRPr/>
          </a:p>
        </p:txBody>
      </p:sp>
    </p:spTree>
    <p:extLst>
      <p:ext uri="{BB962C8B-B14F-4D97-AF65-F5344CB8AC3E}">
        <p14:creationId xmlns:p14="http://schemas.microsoft.com/office/powerpoint/2010/main" val="587307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 4</a:t>
            </a:r>
            <a:endParaRPr/>
          </a:p>
          <a:p>
            <a:pPr marL="0" lvl="0" indent="0" algn="l" rtl="0">
              <a:spcBef>
                <a:spcPts val="0"/>
              </a:spcBef>
              <a:spcAft>
                <a:spcPts val="0"/>
              </a:spcAft>
              <a:buNone/>
            </a:pPr>
            <a:r>
              <a:rPr lang="en"/>
              <a:t>Body Text - Subtopic divisions (Subtopics of subtopics)</a:t>
            </a:r>
          </a:p>
          <a:p>
            <a:pPr marL="0" lvl="0" indent="0" algn="l" rtl="0">
              <a:spcBef>
                <a:spcPts val="0"/>
              </a:spcBef>
              <a:spcAft>
                <a:spcPts val="0"/>
              </a:spcAft>
              <a:buNone/>
            </a:pPr>
            <a:endParaRPr lang="en"/>
          </a:p>
          <a:p>
            <a:pPr marL="171450" lvl="0" indent="-171450" algn="l" rtl="0">
              <a:spcBef>
                <a:spcPts val="0"/>
              </a:spcBef>
              <a:spcAft>
                <a:spcPts val="0"/>
              </a:spcAft>
            </a:pPr>
            <a:r>
              <a:rPr lang="en-IN"/>
              <a:t>ng-</a:t>
            </a:r>
            <a:r>
              <a:rPr lang="en-IN" err="1"/>
              <a:t>mousemove</a:t>
            </a:r>
            <a:r>
              <a:rPr lang="en-IN"/>
              <a:t>: Movement of mouse leads to the execution of event.</a:t>
            </a:r>
          </a:p>
          <a:p>
            <a:pPr marL="171450" lvl="0" indent="-171450" algn="l" rtl="0">
              <a:spcBef>
                <a:spcPts val="0"/>
              </a:spcBef>
              <a:spcAft>
                <a:spcPts val="0"/>
              </a:spcAft>
            </a:pPr>
            <a:r>
              <a:rPr lang="en-IN"/>
              <a:t>ng-</a:t>
            </a:r>
            <a:r>
              <a:rPr lang="en-IN" err="1"/>
              <a:t>mouseup</a:t>
            </a:r>
            <a:r>
              <a:rPr lang="en-IN"/>
              <a:t>: Movement of mouse upwards leads to the execution of event.</a:t>
            </a:r>
          </a:p>
          <a:p>
            <a:pPr marL="171450" lvl="0" indent="-171450" algn="l" rtl="0">
              <a:spcBef>
                <a:spcPts val="0"/>
              </a:spcBef>
              <a:spcAft>
                <a:spcPts val="0"/>
              </a:spcAft>
            </a:pPr>
            <a:r>
              <a:rPr lang="en-IN"/>
              <a:t>ng-</a:t>
            </a:r>
            <a:r>
              <a:rPr lang="en-IN" err="1"/>
              <a:t>mousedown</a:t>
            </a:r>
            <a:r>
              <a:rPr lang="en-IN"/>
              <a:t>: Movement of mouse downwards leads to the execution of event.</a:t>
            </a:r>
          </a:p>
          <a:p>
            <a:pPr marL="171450" lvl="0" indent="-171450" algn="l" rtl="0">
              <a:spcBef>
                <a:spcPts val="0"/>
              </a:spcBef>
              <a:spcAft>
                <a:spcPts val="0"/>
              </a:spcAft>
            </a:pPr>
            <a:r>
              <a:rPr lang="en-IN"/>
              <a:t>ng-</a:t>
            </a:r>
            <a:r>
              <a:rPr lang="en-IN" err="1"/>
              <a:t>mouseenter</a:t>
            </a:r>
            <a:r>
              <a:rPr lang="en-IN"/>
              <a:t>: Click of the mouse button leads to the execution of event.</a:t>
            </a:r>
          </a:p>
          <a:p>
            <a:pPr marL="171450" lvl="0" indent="-171450" algn="l" rtl="0">
              <a:spcBef>
                <a:spcPts val="0"/>
              </a:spcBef>
              <a:spcAft>
                <a:spcPts val="0"/>
              </a:spcAft>
            </a:pPr>
            <a:r>
              <a:rPr lang="en-IN"/>
              <a:t>ng-mouseover: Hovering of the mouse leads to the execution of event.</a:t>
            </a:r>
          </a:p>
          <a:p>
            <a:pPr marL="171450" lvl="0" indent="-171450" algn="l" rtl="0">
              <a:spcBef>
                <a:spcPts val="0"/>
              </a:spcBef>
              <a:spcAft>
                <a:spcPts val="0"/>
              </a:spcAft>
            </a:pPr>
            <a:r>
              <a:rPr lang="en-IN"/>
              <a:t>ng-cut: Cut operation leads to the execution of the event.</a:t>
            </a:r>
          </a:p>
          <a:p>
            <a:pPr marL="171450" lvl="0" indent="-171450" algn="l" rtl="0">
              <a:spcBef>
                <a:spcPts val="0"/>
              </a:spcBef>
              <a:spcAft>
                <a:spcPts val="0"/>
              </a:spcAft>
            </a:pPr>
            <a:r>
              <a:rPr lang="en-IN"/>
              <a:t>ng-copy: Copy operation leads to the execution of the event.</a:t>
            </a:r>
          </a:p>
          <a:p>
            <a:pPr marL="171450" lvl="0" indent="-171450" algn="l" rtl="0">
              <a:spcBef>
                <a:spcPts val="0"/>
              </a:spcBef>
              <a:spcAft>
                <a:spcPts val="0"/>
              </a:spcAft>
            </a:pPr>
            <a:r>
              <a:rPr lang="en-IN"/>
              <a:t>ng-keypress: Press of key leads to the execution of the event.</a:t>
            </a:r>
          </a:p>
          <a:p>
            <a:pPr marL="171450" lvl="0" indent="-171450" algn="l" rtl="0">
              <a:spcBef>
                <a:spcPts val="0"/>
              </a:spcBef>
              <a:spcAft>
                <a:spcPts val="0"/>
              </a:spcAft>
            </a:pPr>
            <a:r>
              <a:rPr lang="en-IN"/>
              <a:t>ng-</a:t>
            </a:r>
            <a:r>
              <a:rPr lang="en-IN" err="1"/>
              <a:t>keyup</a:t>
            </a:r>
            <a:r>
              <a:rPr lang="en-IN"/>
              <a:t>: Press of upward arrow key leads to the execution of the event.</a:t>
            </a:r>
          </a:p>
          <a:p>
            <a:pPr marL="171450" lvl="0" indent="-171450" algn="l" rtl="0">
              <a:spcBef>
                <a:spcPts val="0"/>
              </a:spcBef>
              <a:spcAft>
                <a:spcPts val="0"/>
              </a:spcAft>
            </a:pPr>
            <a:r>
              <a:rPr lang="en-IN"/>
              <a:t>ng-</a:t>
            </a:r>
            <a:r>
              <a:rPr lang="en-IN" err="1"/>
              <a:t>keydown</a:t>
            </a:r>
            <a:r>
              <a:rPr lang="en-IN"/>
              <a:t>: Press of downward arrow key leads to the execution of the event.</a:t>
            </a:r>
          </a:p>
          <a:p>
            <a:pPr marL="171450" lvl="0" indent="-171450" algn="l" rtl="0">
              <a:spcBef>
                <a:spcPts val="0"/>
              </a:spcBef>
              <a:spcAft>
                <a:spcPts val="0"/>
              </a:spcAft>
            </a:pPr>
            <a:r>
              <a:rPr lang="en-IN"/>
              <a:t>ng-click: Single click leads to the execution of the event.</a:t>
            </a:r>
          </a:p>
          <a:p>
            <a:pPr marL="171450" lvl="0" indent="-171450" algn="l" rtl="0">
              <a:spcBef>
                <a:spcPts val="0"/>
              </a:spcBef>
              <a:spcAft>
                <a:spcPts val="0"/>
              </a:spcAft>
            </a:pPr>
            <a:r>
              <a:rPr lang="en-IN"/>
              <a:t>ng-</a:t>
            </a:r>
            <a:r>
              <a:rPr lang="en-IN" err="1"/>
              <a:t>dblclick</a:t>
            </a:r>
            <a:r>
              <a:rPr lang="en-IN"/>
              <a:t>: Double click leads to the execution of the event.</a:t>
            </a:r>
            <a:endParaRPr lang="en"/>
          </a:p>
          <a:p>
            <a:pPr marL="0" lvl="0" indent="0" algn="l" rtl="0">
              <a:spcBef>
                <a:spcPts val="0"/>
              </a:spcBef>
              <a:spcAft>
                <a:spcPts val="0"/>
              </a:spcAft>
              <a:buNone/>
            </a:pPr>
            <a:endParaRPr lang="en"/>
          </a:p>
          <a:p>
            <a:pPr marL="0" lvl="0" indent="0" algn="l" rtl="0">
              <a:spcBef>
                <a:spcPts val="0"/>
              </a:spcBef>
              <a:spcAft>
                <a:spcPts val="0"/>
              </a:spcAft>
              <a:buNone/>
            </a:pPr>
            <a:endParaRPr lang="en"/>
          </a:p>
          <a:p>
            <a:pPr marL="0" lvl="0" indent="0" algn="l" rtl="0">
              <a:spcBef>
                <a:spcPts val="0"/>
              </a:spcBef>
              <a:spcAft>
                <a:spcPts val="0"/>
              </a:spcAft>
              <a:buNone/>
            </a:pPr>
            <a:r>
              <a:rPr lang="en-IN"/>
              <a:t>Reference: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a:hlinkClick r:id="rId3"/>
              </a:rPr>
              <a:t>https://www.guru99.com/images/AngularJS/010416_0549_AngularJSIn1.png</a:t>
            </a:r>
            <a:endParaRPr lang="en-IN"/>
          </a:p>
          <a:p>
            <a:pPr marL="0" lvl="0" indent="0" algn="l" rtl="0">
              <a:spcBef>
                <a:spcPts val="0"/>
              </a:spcBef>
              <a:spcAft>
                <a:spcPts val="0"/>
              </a:spcAft>
              <a:buNone/>
            </a:pPr>
            <a:endParaRPr lang="en"/>
          </a:p>
          <a:p>
            <a:pPr marL="0" lvl="0" indent="0" algn="l" rtl="0">
              <a:spcBef>
                <a:spcPts val="0"/>
              </a:spcBef>
              <a:spcAft>
                <a:spcPts val="0"/>
              </a:spcAft>
              <a:buNone/>
            </a:pPr>
            <a:endParaRPr lang="en-IN"/>
          </a:p>
        </p:txBody>
      </p:sp>
    </p:spTree>
    <p:extLst>
      <p:ext uri="{BB962C8B-B14F-4D97-AF65-F5344CB8AC3E}">
        <p14:creationId xmlns:p14="http://schemas.microsoft.com/office/powerpoint/2010/main" val="239683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p>
          <a:p>
            <a:pPr marL="0" lvl="0" indent="0" algn="l" rtl="0">
              <a:spcBef>
                <a:spcPts val="0"/>
              </a:spcBef>
              <a:spcAft>
                <a:spcPts val="0"/>
              </a:spcAft>
              <a:buNone/>
            </a:pPr>
            <a:endParaRPr lang="en-IN"/>
          </a:p>
          <a:p>
            <a:pPr marL="0" lvl="0" indent="0" algn="l" rtl="0">
              <a:spcBef>
                <a:spcPts val="0"/>
              </a:spcBef>
              <a:spcAft>
                <a:spcPts val="0"/>
              </a:spcAft>
              <a:buNone/>
            </a:pPr>
            <a:endParaRPr lang="en-IN"/>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a:effectLst/>
                <a:latin typeface="Times New Roman" panose="02020603050405020304" pitchFamily="18" charset="0"/>
                <a:ea typeface="Times New Roman" panose="02020603050405020304" pitchFamily="18" charset="0"/>
              </a:rPr>
              <a:t>The ng-click directive is used to provide event handler for click event.</a:t>
            </a:r>
          </a:p>
          <a:p>
            <a:pPr marL="171450" lvl="0" indent="-171450" algn="l" rtl="0">
              <a:spcBef>
                <a:spcPts val="0"/>
              </a:spcBef>
              <a:spcAft>
                <a:spcPts val="0"/>
              </a:spcAft>
            </a:pPr>
            <a:endParaRPr lang="en-IN"/>
          </a:p>
          <a:p>
            <a:pPr marL="171450" lvl="0" indent="-171450" algn="l" rtl="0">
              <a:spcBef>
                <a:spcPts val="0"/>
              </a:spcBef>
              <a:spcAft>
                <a:spcPts val="0"/>
              </a:spcAft>
            </a:pPr>
            <a:endParaRPr lang="en-IN"/>
          </a:p>
          <a:p>
            <a:pPr marL="0" lvl="0" indent="0" algn="l" rtl="0">
              <a:spcBef>
                <a:spcPts val="0"/>
              </a:spcBef>
              <a:spcAft>
                <a:spcPts val="0"/>
              </a:spcAft>
              <a:buNone/>
            </a:pPr>
            <a:endParaRPr lang="en-IN"/>
          </a:p>
          <a:p>
            <a:pPr marL="0" lvl="0" indent="0" algn="l" rtl="0">
              <a:spcBef>
                <a:spcPts val="0"/>
              </a:spcBef>
              <a:spcAft>
                <a:spcPts val="0"/>
              </a:spcAft>
              <a:buNone/>
            </a:pPr>
            <a:r>
              <a:rPr lang="en-IN"/>
              <a:t>Reference: </a:t>
            </a:r>
          </a:p>
          <a:p>
            <a:pPr marL="171450" lvl="0" indent="-171450" algn="l" rtl="0">
              <a:spcBef>
                <a:spcPts val="0"/>
              </a:spcBef>
              <a:spcAft>
                <a:spcPts val="0"/>
              </a:spcAft>
            </a:pPr>
            <a:endParaRPr/>
          </a:p>
        </p:txBody>
      </p:sp>
    </p:spTree>
    <p:extLst>
      <p:ext uri="{BB962C8B-B14F-4D97-AF65-F5344CB8AC3E}">
        <p14:creationId xmlns:p14="http://schemas.microsoft.com/office/powerpoint/2010/main" val="902394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a:t>This slide talks about the case if we have to divide a subtopic further.</a:t>
            </a: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 5</a:t>
            </a:r>
            <a:endParaRPr/>
          </a:p>
          <a:p>
            <a:pPr marL="0" lvl="0" indent="0" algn="l" rtl="0">
              <a:spcBef>
                <a:spcPts val="0"/>
              </a:spcBef>
              <a:spcAft>
                <a:spcPts val="0"/>
              </a:spcAft>
              <a:buNone/>
            </a:pPr>
            <a:r>
              <a:rPr lang="en"/>
              <a:t>Body Text - Subtopic divisions (Subtopics of subtopics)</a:t>
            </a:r>
          </a:p>
          <a:p>
            <a:pPr marL="0" lvl="0" indent="0" algn="l" rtl="0">
              <a:spcBef>
                <a:spcPts val="0"/>
              </a:spcBef>
              <a:spcAft>
                <a:spcPts val="0"/>
              </a:spcAft>
              <a:buNone/>
            </a:pPr>
            <a:endParaRPr lang="en-IN"/>
          </a:p>
          <a:p>
            <a:pPr marL="0" lvl="0" indent="0" algn="l" rtl="0">
              <a:spcBef>
                <a:spcPts val="0"/>
              </a:spcBef>
              <a:spcAft>
                <a:spcPts val="0"/>
              </a:spcAft>
              <a:buNone/>
            </a:pPr>
            <a:endParaRPr lang="en-IN"/>
          </a:p>
          <a:p>
            <a:pPr marL="158750" indent="0">
              <a:buNone/>
            </a:pPr>
            <a:r>
              <a:rPr lang="en-IN" sz="2400"/>
              <a:t>Angular is written in TypeScript. It implements core and optional functionality as a set of TypeScript libraries that you import into your applications.</a:t>
            </a:r>
          </a:p>
          <a:p>
            <a:pPr marL="0" lvl="0" indent="0" algn="l" rtl="0">
              <a:spcBef>
                <a:spcPts val="0"/>
              </a:spcBef>
              <a:spcAft>
                <a:spcPts val="0"/>
              </a:spcAft>
              <a:buNone/>
            </a:pPr>
            <a:endParaRPr lang="en-IN"/>
          </a:p>
          <a:p>
            <a:pPr marL="171450" lvl="0" indent="-171450" algn="l" rtl="0">
              <a:spcBef>
                <a:spcPts val="0"/>
              </a:spcBef>
              <a:spcAft>
                <a:spcPts val="0"/>
              </a:spcAft>
            </a:pPr>
            <a:endParaRPr lang="en-IN"/>
          </a:p>
          <a:p>
            <a:pPr marL="0" lvl="0" indent="0" algn="l" rtl="0">
              <a:spcBef>
                <a:spcPts val="0"/>
              </a:spcBef>
              <a:spcAft>
                <a:spcPts val="0"/>
              </a:spcAft>
              <a:buNone/>
            </a:pPr>
            <a:endParaRPr lang="en-IN"/>
          </a:p>
          <a:p>
            <a:pPr marL="0" lvl="0" indent="0" algn="l" rtl="0">
              <a:spcBef>
                <a:spcPts val="0"/>
              </a:spcBef>
              <a:spcAft>
                <a:spcPts val="0"/>
              </a:spcAft>
              <a:buNone/>
            </a:pPr>
            <a:r>
              <a:rPr lang="en-IN"/>
              <a:t>Reference: </a:t>
            </a:r>
          </a:p>
          <a:p>
            <a:pPr marL="0" lvl="0" indent="0" algn="l" rtl="0">
              <a:spcBef>
                <a:spcPts val="0"/>
              </a:spcBef>
              <a:spcAft>
                <a:spcPts val="1600"/>
              </a:spcAft>
              <a:buNone/>
            </a:pPr>
            <a:r>
              <a:rPr lang="en-IN">
                <a:hlinkClick r:id="rId3"/>
              </a:rPr>
              <a:t>https://www.c-sharpcorner.com/article/what-is-angular-and-features-release-in-angular-13/</a:t>
            </a:r>
            <a:endParaRPr lang="en-IN"/>
          </a:p>
          <a:p>
            <a:pPr marL="171450" lvl="0" indent="-171450" algn="l" rtl="0">
              <a:spcBef>
                <a:spcPts val="0"/>
              </a:spcBef>
              <a:spcAft>
                <a:spcPts val="0"/>
              </a:spcAft>
            </a:pPr>
            <a:endParaRPr/>
          </a:p>
        </p:txBody>
      </p:sp>
    </p:spTree>
    <p:extLst>
      <p:ext uri="{BB962C8B-B14F-4D97-AF65-F5344CB8AC3E}">
        <p14:creationId xmlns:p14="http://schemas.microsoft.com/office/powerpoint/2010/main" val="2268127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p>
          <a:p>
            <a:pPr marL="0" lvl="0" indent="0" algn="l" rtl="0">
              <a:spcBef>
                <a:spcPts val="0"/>
              </a:spcBef>
              <a:spcAft>
                <a:spcPts val="0"/>
              </a:spcAft>
              <a:buNone/>
            </a:pPr>
            <a:endParaRPr lang="en-IN"/>
          </a:p>
          <a:p>
            <a:pPr marL="0" lvl="0" indent="0" algn="l" rtl="0">
              <a:spcBef>
                <a:spcPts val="0"/>
              </a:spcBef>
              <a:spcAft>
                <a:spcPts val="0"/>
              </a:spcAft>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Cross-platform</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It is imperative to have this factor first on the Angular features list because Angular plays a prominent role in developing Progressive Web Applications (PWA). With PWA by your side, audiences can enjoy an app-like experience using contemporary web capabilities. Most importantly, with this feature, you can deploy a local or a progressive app.</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sz="1100" b="0" i="0" u="none" strike="noStrike" cap="none">
              <a:solidFill>
                <a:srgbClr val="000000"/>
              </a:solidFill>
              <a:latin typeface="Arial"/>
              <a:ea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Efficient MVC architecture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The Model-View-Controller (MVC) architecture is among the leading Angular 8 features. MVC enhances the worth of the framework for client-side application development and takes care of other features like data binding and scopes. As compared to other frameworks, MVC blends in all the necessary elements of the application to waive off extra coding.</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sz="1100" b="0" i="0" u="none" strike="noStrike" cap="none">
              <a:solidFill>
                <a:srgbClr val="000000"/>
              </a:solidFill>
              <a:latin typeface="Arial"/>
              <a:ea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Sectional structure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The best part about the Angular framework is it helps in organizing code into different modules as and when you build them. Due to this feature, there is a division of overall functionality into reusable code. Furthermore, this helps in the division of tasks among the Angular developers and permits web applications to accomplish lazy loading.</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sz="1100" b="0" i="0" u="none" strike="noStrike" cap="none">
              <a:solidFill>
                <a:srgbClr val="000000"/>
              </a:solidFill>
              <a:latin typeface="Arial"/>
              <a:ea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The eminence of Angular CLI</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err="1">
                <a:solidFill>
                  <a:srgbClr val="000000"/>
                </a:solidFill>
                <a:latin typeface="Arial"/>
                <a:ea typeface="Times New Roman" panose="02020603050405020304" pitchFamily="18" charset="0"/>
                <a:cs typeface="Arial"/>
                <a:sym typeface="Arial"/>
              </a:rPr>
              <a:t>Angular’s</a:t>
            </a:r>
            <a:r>
              <a:rPr lang="en-IN" sz="1100" b="0" i="0" u="none" strike="noStrike" cap="none">
                <a:solidFill>
                  <a:srgbClr val="000000"/>
                </a:solidFill>
                <a:latin typeface="Arial"/>
                <a:ea typeface="Times New Roman" panose="02020603050405020304" pitchFamily="18" charset="0"/>
                <a:cs typeface="Arial"/>
                <a:sym typeface="Arial"/>
              </a:rPr>
              <a:t> Command Line Interface (CLI) is a boon for web development. CLI helps in automating certain processes with simple commands. You may add or remove defined functionalities with a combination of these simple commands. In addition, it enables running units’ tests and end-to-end tests swiftly. All these AngularJS features enhance the code quality considerably.</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sz="1100" b="0" i="0" u="none" strike="noStrike" cap="none">
              <a:solidFill>
                <a:srgbClr val="000000"/>
              </a:solidFill>
              <a:latin typeface="Arial"/>
              <a:ea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Data binding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With data binding by your side, a user can easily manipulate web page elements through a web browser. It utilizes dynamic HTML and waives off intricate scripting or programming. Data binding plays a vital role when coming up with web pages equipped with interactive components, like games, tutorials, etc. Also, when a web page has way too much data, it enables a better display.</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sz="1100" b="0" i="0" u="none" strike="noStrike" cap="none">
              <a:solidFill>
                <a:srgbClr val="000000"/>
              </a:solidFill>
              <a:latin typeface="Arial"/>
              <a:ea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Besides, a model is a place where you make edits in the application. Those changes are reflected in UI elements. When the model changes, the developer supposedly has to make manual edits in the DOM elements, and then the attributes start reflecting. It is a cumbersome task, but Angular eliminates it with two-way data-binding. This process helps in synchronizing the DOM and the model, and vice versa.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ea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Set of Directives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AngularJS expands the functionality of HTML with a set of inbuilt attributes, also known as directives. The imperative functionality of these directives is to boost the competence of HTML. With this, it becomes immensely appropriate for dynamic client-side applications. The best part is these directives can be self-initiated using AngularJS.</a:t>
            </a:r>
            <a:endParaRPr lang="en-IN" sz="1100" b="0" i="0" u="none" strike="noStrike" cap="none">
              <a:solidFill>
                <a:srgbClr val="000000"/>
              </a:solidFill>
              <a:latin typeface="Arial"/>
              <a:cs typeface="Arial"/>
              <a:sym typeface="Arial"/>
            </a:endParaRPr>
          </a:p>
          <a:p>
            <a:pPr marL="0" lvl="0" indent="0" algn="l" rtl="0">
              <a:spcBef>
                <a:spcPts val="0"/>
              </a:spcBef>
              <a:spcAft>
                <a:spcPts val="0"/>
              </a:spcAft>
              <a:buNone/>
            </a:pPr>
            <a:endParaRPr lang="en-IN" sz="1100" b="0" i="0" u="none" strike="noStrike" cap="none">
              <a:solidFill>
                <a:srgbClr val="000000"/>
              </a:solidFill>
              <a:latin typeface="Arial"/>
              <a:cs typeface="Arial"/>
              <a:sym typeface="Arial"/>
            </a:endParaRPr>
          </a:p>
          <a:p>
            <a:pPr marL="0" lvl="0" indent="0" algn="l" rtl="0">
              <a:spcBef>
                <a:spcPts val="0"/>
              </a:spcBef>
              <a:spcAft>
                <a:spcPts val="0"/>
              </a:spcAft>
              <a:buNone/>
            </a:pPr>
            <a:endParaRPr lang="en-IN"/>
          </a:p>
          <a:p>
            <a:pPr marL="0" lvl="0" indent="0" algn="l" rtl="0">
              <a:spcBef>
                <a:spcPts val="0"/>
              </a:spcBef>
              <a:spcAft>
                <a:spcPts val="0"/>
              </a:spcAft>
              <a:buNone/>
            </a:pPr>
            <a:r>
              <a:rPr lang="en-IN"/>
              <a:t>Reference: </a:t>
            </a:r>
          </a:p>
          <a:p>
            <a:pPr marL="0" lvl="0" indent="0" algn="l" rtl="0">
              <a:spcBef>
                <a:spcPts val="0"/>
              </a:spcBef>
              <a:spcAft>
                <a:spcPts val="1600"/>
              </a:spcAft>
              <a:buNone/>
            </a:pPr>
            <a:r>
              <a:rPr lang="en-IN">
                <a:hlinkClick r:id="rId3"/>
              </a:rPr>
              <a:t>https://www.mobileappdaily.com/angular-framework-best-use-casess</a:t>
            </a:r>
            <a:endParaRPr lang="en-IN"/>
          </a:p>
          <a:p>
            <a:pPr marL="171450" lvl="0" indent="-171450" algn="l" rtl="0">
              <a:spcBef>
                <a:spcPts val="0"/>
              </a:spcBef>
              <a:spcAft>
                <a:spcPts val="0"/>
              </a:spcAft>
            </a:pPr>
            <a:endParaRPr/>
          </a:p>
        </p:txBody>
      </p:sp>
    </p:spTree>
    <p:extLst>
      <p:ext uri="{BB962C8B-B14F-4D97-AF65-F5344CB8AC3E}">
        <p14:creationId xmlns:p14="http://schemas.microsoft.com/office/powerpoint/2010/main" val="542140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a:t>Continuing from the last slide: </a:t>
            </a:r>
            <a:endParaRPr lang="en"/>
          </a:p>
          <a:p>
            <a:pPr marL="0" lvl="0" indent="0" algn="l" rtl="0">
              <a:spcBef>
                <a:spcPts val="0"/>
              </a:spcBef>
              <a:spcAft>
                <a:spcPts val="0"/>
              </a:spcAft>
              <a:buNone/>
            </a:pPr>
            <a:endParaRPr lang="en"/>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p>
          <a:p>
            <a:pPr marL="0" lvl="0" indent="0" algn="l" rtl="0">
              <a:spcBef>
                <a:spcPts val="0"/>
              </a:spcBef>
              <a:spcAft>
                <a:spcPts val="0"/>
              </a:spcAft>
              <a:buNone/>
            </a:pPr>
            <a:endParaRPr lang="en-IN"/>
          </a:p>
          <a:p>
            <a:pPr marL="0" lvl="0" indent="0" algn="l" rtl="0">
              <a:spcBef>
                <a:spcPts val="0"/>
              </a:spcBef>
              <a:spcAft>
                <a:spcPts val="0"/>
              </a:spcAft>
              <a:buNone/>
            </a:pPr>
            <a:endParaRPr lang="en-IN"/>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Prominence of TypeScript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TypeScript is the superscript of JavaScript. The main advantage of using TypeScript is you can detect and correct errors in the code while writing. It also supports AngularJS security features like primitive and interface. Interestingly, Angular is written using TypeScript and boasts all these features.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ea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Declarative UI</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One of the AngularJS key features is declarative UI. In Angular, you can skip using JavaScript to outline the UI of your web application and instead use HTML as it is less complicated than JavaScript. HTML is a blessing for Angular applications as it imports declarative and intuitive properties of the UI components. With properties like these, you don’t have to initiate manual program flows. Instead, you can simply describe the page layout and the path of the data. Further, Angular declarative UI takes care of the components as per the layout. With this, ample time and effort are saved in front-end development.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ea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Extensive documentation and support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Google supports Angular because of the stability of the framework. Most importantly, Google has enriched the Angular community with documentation and tools to build functionalities and resolve issues. Due to these reasons, a developer is never helpless in the Angular community. The answers are readily available either in the documents or in the online forums.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ea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The prowess of Ivy Renderer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A renderer helps in translating a code written in TypeScript and HTML into standard JavaScript instructions. With this, it helps the browser to interpret. Renderer makes your components and templates understandable for the browser to display them aptly. Furthermore, with its tree shaking technique, Ivy Renderer removes unused code, making the web application smaller and boosting its loading speed. All in all, this feature reduces the size of the Angular framework and makes the bundle a bit smaller.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ea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Test-friendliness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JavaScript is an interpreted language, which makes it imperative for developers to test the code capability. But while using AngularJS, developers are unhindered by this requirement. The framework has features like Dependency Injection (DI) that supports testing. DI simplifies the entire process where the testers must insert the test data in the controller and parallelly check the output. It’s that simple!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ea typeface="Times New Roman" panose="02020603050405020304" pitchFamily="18" charset="0"/>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ea typeface="Times New Roman" panose="02020603050405020304" pitchFamily="18" charset="0"/>
                <a:cs typeface="Arial"/>
                <a:sym typeface="Arial"/>
              </a:rPr>
              <a:t> Timely upgradations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ea typeface="Times New Roman" panose="02020603050405020304" pitchFamily="18" charset="0"/>
                <a:cs typeface="Arial"/>
                <a:sym typeface="Arial"/>
              </a:rPr>
              <a:t>If you don’t upgrade your framework from time to time, you may lag in this race of the digital world. New settings pour in, and if they are absent, your application will be tagged as outdated. To eliminate this problem, Angular improves its Component Development Kit (CDK) on a timely basis. It not only enhances but also takes care of the angular version upgrades.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2400" b="0" i="0" u="none" strike="noStrike" cap="none">
              <a:solidFill>
                <a:srgbClr val="000000"/>
              </a:solidFill>
              <a:latin typeface="Arial"/>
              <a:cs typeface="Arial"/>
              <a:sym typeface="Arial"/>
            </a:endParaRPr>
          </a:p>
          <a:p>
            <a:pPr marL="0" lvl="0" indent="0" algn="l" rtl="0">
              <a:spcBef>
                <a:spcPts val="0"/>
              </a:spcBef>
              <a:spcAft>
                <a:spcPts val="0"/>
              </a:spcAft>
              <a:buNone/>
            </a:pPr>
            <a:r>
              <a:rPr lang="en-IN" sz="2400" b="0" i="0" u="none" strike="noStrike" cap="none">
                <a:solidFill>
                  <a:srgbClr val="000000"/>
                </a:solidFill>
                <a:latin typeface="Arial"/>
                <a:cs typeface="Arial"/>
                <a:sym typeface="Arial"/>
              </a:rPr>
              <a:t>Reference: </a:t>
            </a:r>
          </a:p>
          <a:p>
            <a:pPr marL="0" lvl="0" indent="0" algn="l" rtl="0">
              <a:spcBef>
                <a:spcPts val="0"/>
              </a:spcBef>
              <a:spcAft>
                <a:spcPts val="1600"/>
              </a:spcAft>
              <a:buNone/>
            </a:pPr>
            <a:r>
              <a:rPr lang="en-IN">
                <a:hlinkClick r:id="rId3"/>
              </a:rPr>
              <a:t>https://www.angularminds.com/blog/article/top-features-of-angular-11.html</a:t>
            </a:r>
            <a:endParaRPr/>
          </a:p>
        </p:txBody>
      </p:sp>
    </p:spTree>
    <p:extLst>
      <p:ext uri="{BB962C8B-B14F-4D97-AF65-F5344CB8AC3E}">
        <p14:creationId xmlns:p14="http://schemas.microsoft.com/office/powerpoint/2010/main" val="3969785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2400" b="0" i="0" u="none" strike="noStrike" cap="none">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cs typeface="Arial"/>
                <a:sym typeface="Arial"/>
              </a:rPr>
              <a:t>Angular JS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cs typeface="Arial"/>
                <a:sym typeface="Arial"/>
              </a:rPr>
              <a:t>AngularJS is the official name, but some developers also refer to this as Angular 1. It is a front-end and open-source web application framework based on JavaScript. It uses HTML as a template in this framework. In AngularJS, the data and expressions are merged to create an expressive environment for developing web applications quickly. It simplifies both the testing and development of applications by providing a framework for client-side model–view–controller (MVC) and Model–View–</a:t>
            </a:r>
            <a:r>
              <a:rPr lang="en-IN" sz="1100" b="0" i="0" u="none" strike="noStrike" cap="none" err="1">
                <a:solidFill>
                  <a:srgbClr val="000000"/>
                </a:solidFill>
                <a:latin typeface="Arial"/>
                <a:cs typeface="Arial"/>
                <a:sym typeface="Arial"/>
              </a:rPr>
              <a:t>ViewModel</a:t>
            </a:r>
            <a:r>
              <a:rPr lang="en-IN" sz="1100" b="0" i="0" u="none" strike="noStrike" cap="none">
                <a:solidFill>
                  <a:srgbClr val="000000"/>
                </a:solidFill>
                <a:latin typeface="Arial"/>
                <a:cs typeface="Arial"/>
                <a:sym typeface="Arial"/>
              </a:rPr>
              <a:t> (MVVM) architectures, along with components commonly used in rich Internet applications.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cs typeface="Arial"/>
                <a:sym typeface="Arial"/>
              </a:rPr>
              <a:t>It uses the controller approach where the view communicates using a $scope.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cs typeface="Arial"/>
                <a:sym typeface="Arial"/>
              </a:rPr>
              <a:t>Angular 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cs typeface="Arial"/>
                <a:sym typeface="Arial"/>
              </a:rPr>
              <a:t>Angular 5 is more advanced and has more enhanced features than Angular 4. The best feature of Angular 5 is that it aids developers in removing unnecessary codes from their applications.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cs typeface="Arial"/>
                <a:sym typeface="Arial"/>
              </a:rPr>
              <a:t>Other improved features are a code-sharing feature, less time for assembling dynamic web applications, and so on. Moreover, it has DOM support, and its compiler helps with incremental compilation.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2400" b="0" i="0" u="none" strike="noStrike" cap="none">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2400" b="0" i="0" u="none" strike="noStrike" cap="none">
              <a:solidFill>
                <a:srgbClr val="000000"/>
              </a:solidFill>
              <a:latin typeface="Arial"/>
              <a:cs typeface="Arial"/>
              <a:sym typeface="Arial"/>
            </a:endParaRPr>
          </a:p>
          <a:p>
            <a:pPr marL="0" lvl="0" indent="0" algn="l" rtl="0">
              <a:spcBef>
                <a:spcPts val="0"/>
              </a:spcBef>
              <a:spcAft>
                <a:spcPts val="0"/>
              </a:spcAft>
              <a:buNone/>
            </a:pPr>
            <a:r>
              <a:rPr lang="en-IN" sz="2400" b="0" i="0" u="none" strike="noStrike" cap="none">
                <a:solidFill>
                  <a:srgbClr val="000000"/>
                </a:solidFill>
                <a:latin typeface="Arial"/>
                <a:cs typeface="Arial"/>
                <a:sym typeface="Arial"/>
              </a:rPr>
              <a:t>Reference: </a:t>
            </a:r>
          </a:p>
          <a:p>
            <a:pPr marL="0" lvl="0" indent="0" algn="l" rtl="0">
              <a:spcBef>
                <a:spcPts val="0"/>
              </a:spcBef>
              <a:spcAft>
                <a:spcPts val="0"/>
              </a:spcAft>
              <a:buNone/>
            </a:pPr>
            <a:endParaRPr/>
          </a:p>
        </p:txBody>
      </p:sp>
    </p:spTree>
    <p:extLst>
      <p:ext uri="{BB962C8B-B14F-4D97-AF65-F5344CB8AC3E}">
        <p14:creationId xmlns:p14="http://schemas.microsoft.com/office/powerpoint/2010/main" val="11410736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2400" b="0" i="0" u="none" strike="noStrike" cap="none">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cs typeface="Arial"/>
                <a:sym typeface="Arial"/>
              </a:rPr>
              <a:t>Angular JS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cs typeface="Arial"/>
                <a:sym typeface="Arial"/>
              </a:rPr>
              <a:t>AngularJS is the official name, but some developers also refer to this as Angular 1. It is a front-end and open-source web application framework based on JavaScript. It uses HTML as a template in this framework. In AngularJS, the data and expressions are merged to create an expressive environment for developing web applications quickly. It simplifies both the testing and development of applications by providing a framework for client-side model–view–controller (MVC) and Model–View–</a:t>
            </a:r>
            <a:r>
              <a:rPr lang="en-IN" sz="1100" b="0" i="0" u="none" strike="noStrike" cap="none" err="1">
                <a:solidFill>
                  <a:srgbClr val="000000"/>
                </a:solidFill>
                <a:latin typeface="Arial"/>
                <a:cs typeface="Arial"/>
                <a:sym typeface="Arial"/>
              </a:rPr>
              <a:t>ViewModel</a:t>
            </a:r>
            <a:r>
              <a:rPr lang="en-IN" sz="1100" b="0" i="0" u="none" strike="noStrike" cap="none">
                <a:solidFill>
                  <a:srgbClr val="000000"/>
                </a:solidFill>
                <a:latin typeface="Arial"/>
                <a:cs typeface="Arial"/>
                <a:sym typeface="Arial"/>
              </a:rPr>
              <a:t> (MVVM) architectures, along with components commonly used in rich Internet applications.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cs typeface="Arial"/>
                <a:sym typeface="Arial"/>
              </a:rPr>
              <a:t>It uses the controller approach where the view communicates using a $scope.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1" i="0" u="none" strike="noStrike" cap="none">
                <a:solidFill>
                  <a:srgbClr val="000000"/>
                </a:solidFill>
                <a:latin typeface="Arial"/>
                <a:cs typeface="Arial"/>
                <a:sym typeface="Arial"/>
              </a:rPr>
              <a:t>Angular 5</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cs typeface="Arial"/>
                <a:sym typeface="Arial"/>
              </a:rPr>
              <a:t>Angular 5 is more advanced and has more enhanced features than Angular 4. The best feature of Angular 5 is that it aids developers in removing unnecessary codes from their applications.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a:solidFill>
                  <a:srgbClr val="000000"/>
                </a:solidFill>
                <a:latin typeface="Arial"/>
                <a:cs typeface="Arial"/>
                <a:sym typeface="Arial"/>
              </a:rPr>
              <a:t>Other improved features are a code-sharing feature, less time for assembling dynamic web applications, and so on. Moreover, it has DOM support, and its compiler helps with incremental compilation.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2400" b="0" i="0" u="none" strike="noStrike" cap="none">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2400" b="0" i="0" u="none" strike="noStrike" cap="none">
              <a:solidFill>
                <a:srgbClr val="000000"/>
              </a:solidFill>
              <a:latin typeface="Arial"/>
              <a:cs typeface="Arial"/>
              <a:sym typeface="Arial"/>
            </a:endParaRPr>
          </a:p>
          <a:p>
            <a:pPr marL="0" indent="0">
              <a:buNone/>
            </a:pPr>
            <a:r>
              <a:rPr lang="en-IN" sz="2400" b="0" i="0" u="none" strike="noStrike" cap="none" dirty="0">
                <a:solidFill>
                  <a:srgbClr val="000000"/>
                </a:solidFill>
                <a:latin typeface="Arial"/>
                <a:cs typeface="Arial"/>
                <a:sym typeface="Arial"/>
              </a:rPr>
              <a:t>Reference:</a:t>
            </a:r>
            <a:r>
              <a:rPr lang="en-IN" sz="2400" dirty="0"/>
              <a:t> </a:t>
            </a:r>
          </a:p>
          <a:p>
            <a:pPr>
              <a:buNone/>
            </a:pPr>
            <a:r>
              <a:rPr lang="en-IN">
                <a:hlinkClick r:id="rId3"/>
              </a:rPr>
              <a:t>https://www.angularminds.com/blog/article/top-features-of-angular-11.html</a:t>
            </a:r>
            <a:r>
              <a:rPr lang="en-US"/>
              <a:t> </a:t>
            </a:r>
            <a:endParaRPr lang="en-IN"/>
          </a:p>
          <a:p>
            <a:pPr marL="0" lvl="0" indent="0" algn="l">
              <a:spcBef>
                <a:spcPts val="0"/>
              </a:spcBef>
              <a:spcAft>
                <a:spcPts val="0"/>
              </a:spcAft>
              <a:buNone/>
            </a:pPr>
            <a:endParaRPr lang="en-IN" sz="2400" b="0" i="0" u="none" strike="noStrike" cap="none" dirty="0">
              <a:solidFill>
                <a:srgbClr val="000000"/>
              </a:solidFill>
              <a:latin typeface="Arial"/>
              <a:cs typeface="Aria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708959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a:solidFill>
                  <a:srgbClr val="000000"/>
                </a:solidFill>
                <a:latin typeface="Arial"/>
                <a:cs typeface="Arial"/>
                <a:sym typeface="Arial"/>
              </a:rPr>
              <a:t>Mean Stack refers to a collection of JavaScript technologies used to develop web applications. Therefore, from the client to the server and from server to database, everything is based on JavaScript. MEAN is a full-stack development toolkit used to develop a fast and robust web applications.</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a:solidFill>
                  <a:srgbClr val="000000"/>
                </a:solidFill>
                <a:latin typeface="Arial"/>
                <a:cs typeface="Arial"/>
                <a:sym typeface="Arial"/>
              </a:rPr>
              <a:t>MEAN is a user-friendly stack which is the ideal solution for building dynamic websites and applications. This free and open-source stack offers a quick and organized method for creating rapid prototypes for web-based applications.</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a:solidFill>
                  <a:srgbClr val="000000"/>
                </a:solidFill>
                <a:latin typeface="Arial"/>
                <a:cs typeface="Arial"/>
                <a:sym typeface="Arial"/>
              </a:rPr>
              <a:t>MEAN is comprised of four different technologies:</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MongoDB express is a </a:t>
            </a:r>
            <a:r>
              <a:rPr lang="en-IN" sz="1100" b="0" i="0" u="none" strike="noStrike" cap="none" err="1">
                <a:solidFill>
                  <a:srgbClr val="000000"/>
                </a:solidFill>
                <a:latin typeface="Arial"/>
                <a:cs typeface="Arial"/>
                <a:sym typeface="Arial"/>
              </a:rPr>
              <a:t>schemaless</a:t>
            </a:r>
            <a:r>
              <a:rPr lang="en-IN" sz="1100" b="0" i="0" u="none" strike="noStrike" cap="none">
                <a:solidFill>
                  <a:srgbClr val="000000"/>
                </a:solidFill>
                <a:latin typeface="Arial"/>
                <a:cs typeface="Arial"/>
                <a:sym typeface="Arial"/>
              </a:rPr>
              <a:t> NoSQL database system</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Express JS is a framework used to build web applications in Node</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AngularJS is a JavaScript framework developed by Google</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Node.js is a server-side JavaScript execution environment</a:t>
            </a:r>
          </a:p>
          <a:p>
            <a:pPr marL="0" lvl="0" indent="0" algn="l" rtl="0">
              <a:spcBef>
                <a:spcPts val="0"/>
              </a:spcBef>
              <a:spcAft>
                <a:spcPts val="0"/>
              </a:spcAft>
              <a:buNone/>
            </a:pPr>
            <a:endParaRPr>
              <a:latin typeface="+mn-lt"/>
            </a:endParaRPr>
          </a:p>
          <a:p>
            <a:pPr marL="0" lvl="0" indent="0" algn="l" rtl="0">
              <a:spcBef>
                <a:spcPts val="0"/>
              </a:spcBef>
              <a:spcAft>
                <a:spcPts val="0"/>
              </a:spcAft>
              <a:buNone/>
            </a:pPr>
            <a:r>
              <a:rPr lang="en"/>
              <a:t>Reference: </a:t>
            </a:r>
            <a:endParaRPr/>
          </a:p>
          <a:p>
            <a:pPr marL="0" lvl="0" indent="0" algn="l" rtl="0">
              <a:spcBef>
                <a:spcPts val="0"/>
              </a:spcBef>
              <a:spcAft>
                <a:spcPts val="1600"/>
              </a:spcAft>
              <a:buNone/>
            </a:pPr>
            <a:r>
              <a:rPr lang="en-IN">
                <a:hlinkClick r:id="rId3"/>
              </a:rPr>
              <a:t>https://www.thirdrocktechkno.com/blog/what-is-mean-stack-mean-stack-components-and-benefits/</a:t>
            </a:r>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68916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25891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757689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87215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13452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11290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5331631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531295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a:t>This slide talks about the case if we have to divide a subtopic further.</a:t>
            </a:r>
          </a:p>
          <a:p>
            <a:pPr marL="0" lvl="0" indent="0" algn="l" rtl="0">
              <a:spcBef>
                <a:spcPts val="0"/>
              </a:spcBef>
              <a:spcAft>
                <a:spcPts val="0"/>
              </a:spcAft>
              <a:buNone/>
            </a:pPr>
            <a:endParaRPr lang="en"/>
          </a:p>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AngularJS is a client-side language written in JavaScript. So, firstly the client request is processed by it.</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After that, the request enters the server (Node.js), i.e., phase 2. Node.js is a server-side language written in JavaScript.</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After that, </a:t>
            </a:r>
            <a:r>
              <a:rPr lang="en-IN" sz="1100" b="0" i="0" u="none" strike="noStrike" cap="none" err="1">
                <a:solidFill>
                  <a:srgbClr val="000000"/>
                </a:solidFill>
                <a:latin typeface="Arial"/>
                <a:cs typeface="Arial"/>
                <a:sym typeface="Arial"/>
              </a:rPr>
              <a:t>ExpressJS</a:t>
            </a:r>
            <a:r>
              <a:rPr lang="en-IN" sz="1100" b="0" i="0" u="none" strike="noStrike" cap="none">
                <a:solidFill>
                  <a:srgbClr val="000000"/>
                </a:solidFill>
                <a:latin typeface="Arial"/>
                <a:cs typeface="Arial"/>
                <a:sym typeface="Arial"/>
              </a:rPr>
              <a:t> makes the request to the database, and it is treated as phase 3.</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After getting a request, MongoDB retrieves the data &amp; returns the response back to the </a:t>
            </a:r>
            <a:r>
              <a:rPr lang="en-IN" sz="1100" b="0" i="0" u="none" strike="noStrike" cap="none" err="1">
                <a:solidFill>
                  <a:srgbClr val="000000"/>
                </a:solidFill>
                <a:latin typeface="Arial"/>
                <a:cs typeface="Arial"/>
                <a:sym typeface="Arial"/>
              </a:rPr>
              <a:t>ExpressJS</a:t>
            </a:r>
            <a:r>
              <a:rPr lang="en-IN" sz="1100" b="0" i="0" u="none" strike="noStrike" cap="none">
                <a:solidFill>
                  <a:srgbClr val="000000"/>
                </a:solidFill>
                <a:latin typeface="Arial"/>
                <a:cs typeface="Arial"/>
                <a:sym typeface="Arial"/>
              </a:rPr>
              <a:t>.</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 response is sent back to the Node.js from Express.js, and then it is forwarded to the AngularJS by Node.js for displaying the result.</a:t>
            </a:r>
          </a:p>
          <a:p>
            <a:pPr marL="0" marR="0" lvl="0" indent="0" algn="l" rtl="0">
              <a:lnSpc>
                <a:spcPct val="100000"/>
              </a:lnSpc>
              <a:spcBef>
                <a:spcPts val="0"/>
              </a:spcBef>
              <a:spcAft>
                <a:spcPts val="0"/>
              </a:spcAft>
              <a:buClr>
                <a:srgbClr val="000000"/>
              </a:buClr>
              <a:buSzPts val="1100"/>
              <a:buNone/>
            </a:pPr>
            <a:endParaRPr sz="1100" b="0" i="0" u="none" strike="noStrike" cap="none">
              <a:solidFill>
                <a:srgbClr val="000000"/>
              </a:solidFill>
              <a:latin typeface="Arial"/>
              <a:cs typeface="Arial"/>
              <a:sym typeface="Arial"/>
            </a:endParaRPr>
          </a:p>
          <a:p>
            <a:pPr marL="0" lvl="0" indent="0" algn="l" rtl="0">
              <a:spcBef>
                <a:spcPts val="0"/>
              </a:spcBef>
              <a:spcAft>
                <a:spcPts val="0"/>
              </a:spcAft>
              <a:buNone/>
            </a:pPr>
            <a:r>
              <a:rPr lang="en"/>
              <a:t>Reference: </a:t>
            </a:r>
            <a:endParaRPr/>
          </a:p>
          <a:p>
            <a:pPr marL="0" indent="0">
              <a:spcAft>
                <a:spcPts val="1600"/>
              </a:spcAft>
              <a:buNone/>
            </a:pPr>
            <a:r>
              <a:rPr lang="en-IN">
                <a:hlinkClick r:id="rId3"/>
              </a:rPr>
              <a:t>https://www.thirdrocktechkno.com/blog/what-is-mean-stack-mean-stack-components-and-benefits/</a:t>
            </a:r>
            <a:endParaRPr lang="en-IN"/>
          </a:p>
        </p:txBody>
      </p:sp>
    </p:spTree>
    <p:extLst>
      <p:ext uri="{BB962C8B-B14F-4D97-AF65-F5344CB8AC3E}">
        <p14:creationId xmlns:p14="http://schemas.microsoft.com/office/powerpoint/2010/main" val="3430138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508061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682618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853849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5103758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89030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2256459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82982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0387706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128398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602005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rgbClr val="000000"/>
              </a:buClr>
              <a:buSzPts val="1100"/>
              <a:buNone/>
            </a:pPr>
            <a:r>
              <a:rPr lang="en-IN" sz="1100" b="1" i="0" u="none" strike="noStrike" cap="none">
                <a:solidFill>
                  <a:srgbClr val="000000"/>
                </a:solidFill>
                <a:latin typeface="Arial"/>
                <a:cs typeface="Arial"/>
                <a:sym typeface="Arial"/>
              </a:rPr>
              <a:t>Angular.js Front End</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At the very top of the MEAN stack is Angular.js, the self-styled “A JavaScript MVW Framework” (MVW stands for “Model View and Whatever”).</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Angular.js allows you to extend your HTML tags with metadata in order to create dynamic, interactive web experiences much more powerfully than, say, building them yourself with static HTML and JavaScript (or jQuery).</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Angular has all of the bells and whistles you’d expect from a front-end JavaScript framework, including form validation, localization, and communication with your back-end service.</a:t>
            </a:r>
          </a:p>
          <a:p>
            <a:pPr marL="0" marR="0" lvl="0" indent="0" algn="l" rtl="0">
              <a:lnSpc>
                <a:spcPct val="100000"/>
              </a:lnSpc>
              <a:spcBef>
                <a:spcPts val="0"/>
              </a:spcBef>
              <a:spcAft>
                <a:spcPts val="0"/>
              </a:spcAft>
              <a:buClr>
                <a:srgbClr val="000000"/>
              </a:buClr>
              <a:buSzPts val="1100"/>
              <a:buNone/>
            </a:pPr>
            <a:r>
              <a:rPr lang="en-IN" sz="1100" b="1" i="0" u="none" strike="noStrike" cap="none">
                <a:solidFill>
                  <a:srgbClr val="000000"/>
                </a:solidFill>
                <a:latin typeface="Arial"/>
                <a:cs typeface="Arial"/>
                <a:sym typeface="Arial"/>
              </a:rPr>
              <a:t>Express.js and Node.js Server Tier</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The next level down is Express.js, running on a Node.js server. Express.js calls itself a “fast, unopinionated, minimalist web framework for Node.js,” and that is indeed exactly what it is.</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Express.js has powerful models for URL routing (matching an incoming URL with a server function), and handling HTTP requests and responses. By making XML HTTP requests (XHRs),r GETs, or POSTs from your Angular.js front end, you can connect to Express.js functions that power your application.</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Those functions in turn use MongoDB’s Node.js drivers, either via </a:t>
            </a:r>
            <a:r>
              <a:rPr lang="en-IN" sz="1100" b="0" i="0" u="none" strike="noStrike" cap="none" err="1">
                <a:solidFill>
                  <a:srgbClr val="000000"/>
                </a:solidFill>
                <a:latin typeface="Arial"/>
                <a:cs typeface="Arial"/>
                <a:sym typeface="Arial"/>
              </a:rPr>
              <a:t>callbacks</a:t>
            </a:r>
            <a:r>
              <a:rPr lang="en-IN" sz="1100" b="0" i="0" u="none" strike="noStrike" cap="none">
                <a:solidFill>
                  <a:srgbClr val="000000"/>
                </a:solidFill>
                <a:latin typeface="Arial"/>
                <a:cs typeface="Arial"/>
                <a:sym typeface="Arial"/>
              </a:rPr>
              <a:t> or using Promises, to access and update data in your MongoDB database.</a:t>
            </a:r>
          </a:p>
          <a:p>
            <a:pPr marL="0" marR="0" lvl="0" indent="0" algn="l" rtl="0">
              <a:lnSpc>
                <a:spcPct val="100000"/>
              </a:lnSpc>
              <a:spcBef>
                <a:spcPts val="0"/>
              </a:spcBef>
              <a:spcAft>
                <a:spcPts val="0"/>
              </a:spcAft>
              <a:buClr>
                <a:srgbClr val="000000"/>
              </a:buClr>
              <a:buSzPts val="1100"/>
              <a:buNone/>
            </a:pPr>
            <a:r>
              <a:rPr lang="en-IN" sz="1100" b="1" i="0" u="none" strike="noStrike" cap="none">
                <a:solidFill>
                  <a:srgbClr val="000000"/>
                </a:solidFill>
                <a:latin typeface="Arial"/>
                <a:cs typeface="Arial"/>
                <a:sym typeface="Arial"/>
              </a:rPr>
              <a:t>MongoDB Database Tier</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MongoDB is a NoSQL database system. It is a cross-platform, documented oriented database which works on the concepts and the documents. It saves data in a binary format generally using JSON format which makes it easier to pass data between the client and the server.</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If your application stores any data (user profiles, content, comments, uploads, events, etc.), then you’re going to want a database that’s just as easy to work with as Angular, Express, and Node.</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That’s where MongoDB comes in: JSON documents created in your Angular.js front end can be sent to the Express.js server, where they can be processed and (assuming they’re valid) stored directly in MongoDB for later retrieval.</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Again, if you want to easily get the best of MongoDB, you’ll want to look at MongoDB Atlas.</a:t>
            </a:r>
          </a:p>
          <a:p>
            <a:pPr marL="171450" marR="0" lvl="0" indent="-171450" algn="l" rtl="0">
              <a:lnSpc>
                <a:spcPct val="100000"/>
              </a:lnSpc>
              <a:spcBef>
                <a:spcPts val="0"/>
              </a:spcBef>
              <a:spcAft>
                <a:spcPts val="0"/>
              </a:spcAft>
              <a:buClr>
                <a:srgbClr val="000000"/>
              </a:buClr>
              <a:buSzPts val="1100"/>
            </a:pPr>
            <a:endParaRPr lang="en-IN" sz="1100" b="0" i="0" u="none" strike="noStrike" cap="none">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https://www.educative.io/edpresso/what-is-mean-stack</a:t>
            </a:r>
            <a:endParaRPr lang="en-IN"/>
          </a:p>
        </p:txBody>
      </p:sp>
    </p:spTree>
    <p:extLst>
      <p:ext uri="{BB962C8B-B14F-4D97-AF65-F5344CB8AC3E}">
        <p14:creationId xmlns:p14="http://schemas.microsoft.com/office/powerpoint/2010/main" val="26965243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305962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055605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2259562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1893799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8013459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9193512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167564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8455139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2794122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marL="0" lvl="0" indent="0" algn="l" rtl="0">
              <a:spcBef>
                <a:spcPts val="0"/>
              </a:spcBef>
              <a:spcAft>
                <a:spcPts val="0"/>
              </a:spcAft>
              <a:buNone/>
            </a:pPr>
            <a:r>
              <a:rPr lang="en" b="1"/>
              <a:t>Benefits</a:t>
            </a:r>
            <a:endParaRPr b="1"/>
          </a:p>
          <a:p>
            <a:pPr marL="0" lvl="0" indent="0" algn="l" rtl="0">
              <a:spcBef>
                <a:spcPts val="0"/>
              </a:spcBef>
              <a:spcAft>
                <a:spcPts val="0"/>
              </a:spcAft>
              <a:buNone/>
            </a:pPr>
            <a:endParaRP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Allows creating a simple open source solution and build robust and maintainable solutions..</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Helps in development of applications on rapid base.</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MEAN is full stack JavaScript which is 100% free.</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Only single uniform language throughout your stack development.</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Uses very low memory footprint/overhead.</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Helps you to avoid unnecessary groundwork.</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Application is kept organized.</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MongoDB is built for the cloud.</a:t>
            </a:r>
          </a:p>
          <a:p>
            <a:pPr marL="171450" marR="0" lvl="0" indent="-171450" algn="l" rtl="0">
              <a:lnSpc>
                <a:spcPct val="100000"/>
              </a:lnSpc>
              <a:spcBef>
                <a:spcPts val="0"/>
              </a:spcBef>
              <a:spcAft>
                <a:spcPts val="0"/>
              </a:spcAft>
              <a:buClr>
                <a:srgbClr val="000000"/>
              </a:buClr>
              <a:buSzPts val="1100"/>
            </a:pPr>
            <a:r>
              <a:rPr lang="en-IN" sz="1100" b="0" i="0" u="none" strike="noStrike" cap="none" err="1">
                <a:solidFill>
                  <a:srgbClr val="000000"/>
                </a:solidFill>
                <a:latin typeface="Arial"/>
                <a:cs typeface="Arial"/>
                <a:sym typeface="Arial"/>
              </a:rPr>
              <a:t>js</a:t>
            </a:r>
            <a:r>
              <a:rPr lang="en-IN" sz="1100" b="0" i="0" u="none" strike="noStrike" cap="none">
                <a:solidFill>
                  <a:srgbClr val="000000"/>
                </a:solidFill>
                <a:latin typeface="Arial"/>
                <a:cs typeface="Arial"/>
                <a:sym typeface="Arial"/>
              </a:rPr>
              <a:t> simplifies the server layer.</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MEAN makes code isomorphic.</a:t>
            </a:r>
          </a:p>
          <a:p>
            <a:pPr marL="171450" marR="0" lvl="0" indent="-171450" algn="l" rtl="0">
              <a:lnSpc>
                <a:spcPct val="100000"/>
              </a:lnSpc>
              <a:spcBef>
                <a:spcPts val="0"/>
              </a:spcBef>
              <a:spcAft>
                <a:spcPts val="0"/>
              </a:spcAft>
              <a:buClr>
                <a:srgbClr val="000000"/>
              </a:buClr>
              <a:buSzPts val="1100"/>
            </a:pPr>
            <a:endParaRPr lang="en-IN" sz="1100" b="0" i="0" u="none" strike="noStrike" cap="none">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https://www.amarinfotech.com/wp-content/uploads/2018/05/Mean-Stack-App-Development-Advantages.png</a:t>
            </a:r>
            <a:endParaRPr lang="en-IN"/>
          </a:p>
        </p:txBody>
      </p:sp>
    </p:spTree>
    <p:extLst>
      <p:ext uri="{BB962C8B-B14F-4D97-AF65-F5344CB8AC3E}">
        <p14:creationId xmlns:p14="http://schemas.microsoft.com/office/powerpoint/2010/main" val="22331939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781568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547077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207602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977817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7902306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249216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563461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19838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r>
              <a:rPr lang="en" b="1"/>
              <a:t> </a:t>
            </a:r>
            <a:r>
              <a:rPr lang="en-IN" b="1"/>
              <a:t>Disadvantages</a:t>
            </a:r>
            <a:endParaRPr/>
          </a:p>
          <a:p>
            <a:pPr marL="0" marR="0" lvl="0" indent="0" algn="l" rtl="0">
              <a:lnSpc>
                <a:spcPct val="100000"/>
              </a:lnSpc>
              <a:spcBef>
                <a:spcPts val="0"/>
              </a:spcBef>
              <a:spcAft>
                <a:spcPts val="0"/>
              </a:spcAft>
              <a:buClr>
                <a:srgbClr val="000000"/>
              </a:buClr>
              <a:buSzPts val="1100"/>
              <a:buNone/>
            </a:pPr>
            <a:r>
              <a:rPr lang="en-IN" sz="1100" b="1" i="0" u="none" strike="noStrike" cap="none">
                <a:solidFill>
                  <a:srgbClr val="000000"/>
                </a:solidFill>
                <a:latin typeface="Arial"/>
                <a:cs typeface="Arial"/>
                <a:sym typeface="Arial"/>
              </a:rPr>
              <a:t>You could potentially lose records</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The claim is that MongoDB is strongly consistent, but sometimes, this could change. When network partitioning occurs, especially in heavy load scenarios, there is a chance that you could lose records that has been successfully written by MongoDB.</a:t>
            </a:r>
          </a:p>
          <a:p>
            <a:pPr marL="171450" marR="0" lvl="0" indent="-171450" algn="l" rtl="0">
              <a:lnSpc>
                <a:spcPct val="100000"/>
              </a:lnSpc>
              <a:spcBef>
                <a:spcPts val="0"/>
              </a:spcBef>
              <a:spcAft>
                <a:spcPts val="0"/>
              </a:spcAft>
              <a:buClr>
                <a:srgbClr val="000000"/>
              </a:buClr>
              <a:buSzPts val="1100"/>
            </a:pPr>
            <a:endParaRPr lang="en-IN" sz="1100" b="0" i="0" u="none" strike="noStrike" cap="none">
              <a:solidFill>
                <a:srgbClr val="000000"/>
              </a:solidFill>
              <a:latin typeface="Arial"/>
              <a:cs typeface="Arial"/>
              <a:sym typeface="Arial"/>
            </a:endParaRP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This doesn’t have to happen all the time, but chances are present.</a:t>
            </a:r>
          </a:p>
          <a:p>
            <a:pPr marL="171450" marR="0" lvl="0" indent="-171450" algn="l" rtl="0">
              <a:lnSpc>
                <a:spcPct val="100000"/>
              </a:lnSpc>
              <a:spcBef>
                <a:spcPts val="0"/>
              </a:spcBef>
              <a:spcAft>
                <a:spcPts val="0"/>
              </a:spcAft>
              <a:buClr>
                <a:srgbClr val="000000"/>
              </a:buClr>
              <a:buSzPts val="1100"/>
            </a:pPr>
            <a:endParaRPr lang="en-IN" sz="1100" b="0" i="0" u="none" strike="noStrike" cap="none">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None/>
            </a:pPr>
            <a:r>
              <a:rPr lang="en-IN" sz="1100" b="1" i="0" u="none" strike="noStrike" cap="none">
                <a:solidFill>
                  <a:srgbClr val="000000"/>
                </a:solidFill>
                <a:latin typeface="Arial"/>
                <a:cs typeface="Arial"/>
                <a:sym typeface="Arial"/>
              </a:rPr>
              <a:t>Poor isolation of server from business logic</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Express.js has poor isolation of server from business logic and this prevents the reuse of certain services like batching operations. You have to go through the Express middle chain for internal jobs, and this could be bothersome.</a:t>
            </a:r>
          </a:p>
          <a:p>
            <a:pPr marL="171450" marR="0" lvl="0" indent="-171450" algn="l" rtl="0">
              <a:lnSpc>
                <a:spcPct val="100000"/>
              </a:lnSpc>
              <a:spcBef>
                <a:spcPts val="0"/>
              </a:spcBef>
              <a:spcAft>
                <a:spcPts val="0"/>
              </a:spcAft>
              <a:buClr>
                <a:srgbClr val="000000"/>
              </a:buClr>
              <a:buSzPts val="1100"/>
            </a:pPr>
            <a:endParaRPr lang="en-IN" sz="1100" b="0" i="0" u="none" strike="noStrike" cap="none">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None/>
            </a:pPr>
            <a:r>
              <a:rPr lang="en-IN" sz="1100" b="1" i="0" u="none" strike="noStrike" cap="none">
                <a:solidFill>
                  <a:srgbClr val="000000"/>
                </a:solidFill>
                <a:latin typeface="Arial"/>
                <a:cs typeface="Arial"/>
                <a:sym typeface="Arial"/>
              </a:rPr>
              <a:t>Can’t beat the power of relational databases yet</a:t>
            </a:r>
          </a:p>
          <a:p>
            <a:pPr marL="171450" marR="0" lvl="0" indent="-171450" algn="l" rtl="0">
              <a:lnSpc>
                <a:spcPct val="100000"/>
              </a:lnSpc>
              <a:spcBef>
                <a:spcPts val="0"/>
              </a:spcBef>
              <a:spcAft>
                <a:spcPts val="0"/>
              </a:spcAft>
              <a:buClr>
                <a:srgbClr val="000000"/>
              </a:buClr>
              <a:buSzPts val="1100"/>
            </a:pPr>
            <a:r>
              <a:rPr lang="en-IN" sz="1100" b="0" i="0" u="none" strike="noStrike" cap="none">
                <a:solidFill>
                  <a:srgbClr val="000000"/>
                </a:solidFill>
                <a:latin typeface="Arial"/>
                <a:cs typeface="Arial"/>
                <a:sym typeface="Arial"/>
              </a:rPr>
              <a:t>MEAN stack, when compared to relational databases doesn’t provide the same level of functionality. Relational databases is till the first choice for many big names like Google and Facebook, as it is more reliable and stable.</a:t>
            </a:r>
          </a:p>
          <a:p>
            <a:pPr marL="0" marR="0" lvl="0" indent="0" algn="l" rtl="0">
              <a:lnSpc>
                <a:spcPct val="100000"/>
              </a:lnSpc>
              <a:spcBef>
                <a:spcPts val="0"/>
              </a:spcBef>
              <a:spcAft>
                <a:spcPts val="0"/>
              </a:spcAft>
              <a:buClr>
                <a:srgbClr val="000000"/>
              </a:buClr>
              <a:buSzPts val="1100"/>
              <a:buNone/>
            </a:pPr>
            <a:endParaRPr lang="en-IN" sz="1100" b="0" i="0" u="none" strike="noStrike" cap="none">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https://brainleaf.com/blog/development/javascript-mean-stack-development/</a:t>
            </a:r>
            <a:endParaRPr lang="en-IN"/>
          </a:p>
        </p:txBody>
      </p:sp>
    </p:spTree>
    <p:extLst>
      <p:ext uri="{BB962C8B-B14F-4D97-AF65-F5344CB8AC3E}">
        <p14:creationId xmlns:p14="http://schemas.microsoft.com/office/powerpoint/2010/main" val="1204469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2883884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073538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327259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2190809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5685781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5780815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5567164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218980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0442159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575733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marL="158750" indent="0" algn="just">
              <a:lnSpc>
                <a:spcPct val="115000"/>
              </a:lnSpc>
              <a:spcBef>
                <a:spcPts val="1000"/>
              </a:spcBef>
              <a:spcAft>
                <a:spcPts val="1000"/>
              </a:spcAft>
              <a:buNone/>
            </a:pPr>
            <a:r>
              <a:rPr lang="en-IN" sz="1800">
                <a:effectLst/>
                <a:latin typeface="Times New Roman" panose="02020603050405020304" pitchFamily="18" charset="0"/>
                <a:ea typeface="Times New Roman" panose="02020603050405020304" pitchFamily="18" charset="0"/>
              </a:rPr>
              <a:t>We have a team of developers who highly recommend using Mean Stack with MongoDB Atlas. As Atlas comes with built-in credentials and end-to-end encryptions, it's the best foundation for securing MongoDB. Additionally, Mean Stack comes with concrete three-tier separation using best practices and correct network isolation. There are times when it prevents end-users from accessing the business logic and database layer. The application designed using this tool is the default to avoid malicious user interaction from putting your application at risk.</a:t>
            </a:r>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https://miro.medium.com/max/1264/1*XywIcbNgkWiedwsXBKsDQA.pn</a:t>
            </a:r>
            <a:endParaRPr lang="en-IN"/>
          </a:p>
        </p:txBody>
      </p:sp>
    </p:spTree>
    <p:extLst>
      <p:ext uri="{BB962C8B-B14F-4D97-AF65-F5344CB8AC3E}">
        <p14:creationId xmlns:p14="http://schemas.microsoft.com/office/powerpoint/2010/main" val="5405859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67485563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9654186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5773259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9763449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9899797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684479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8814334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47336501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6562121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126756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p>
          <a:p>
            <a:pPr marL="0" lvl="0" indent="0" algn="l" rtl="0">
              <a:spcBef>
                <a:spcPts val="0"/>
              </a:spcBef>
              <a:spcAft>
                <a:spcPts val="0"/>
              </a:spcAft>
              <a:buNone/>
            </a:pPr>
            <a:endParaRPr lang="en"/>
          </a:p>
          <a:p>
            <a:pPr marL="158750" indent="0" algn="just">
              <a:lnSpc>
                <a:spcPct val="115000"/>
              </a:lnSpc>
              <a:spcBef>
                <a:spcPts val="1000"/>
              </a:spcBef>
              <a:spcAft>
                <a:spcPts val="1000"/>
              </a:spcAft>
              <a:buNone/>
            </a:pPr>
            <a:endParaRPr lang="en-IN" sz="180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1100"/>
              <a:buNone/>
            </a:pPr>
            <a:r>
              <a:rPr lang="en"/>
              <a:t>Reference: </a:t>
            </a:r>
            <a:endParaRPr/>
          </a:p>
          <a:p>
            <a:pPr marL="0" indent="0">
              <a:spcAft>
                <a:spcPts val="1600"/>
              </a:spcAft>
              <a:buNone/>
            </a:pPr>
            <a:r>
              <a:rPr lang="en-IN">
                <a:hlinkClick r:id="rId3"/>
              </a:rPr>
              <a:t>https://karmicksolutions.com/blog/why-choose-mean-stack-for-developing-your-mobile-web-application/</a:t>
            </a:r>
            <a:endParaRPr lang="en-IN"/>
          </a:p>
        </p:txBody>
      </p:sp>
    </p:spTree>
    <p:extLst>
      <p:ext uri="{BB962C8B-B14F-4D97-AF65-F5344CB8AC3E}">
        <p14:creationId xmlns:p14="http://schemas.microsoft.com/office/powerpoint/2010/main" val="257768918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24692230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89036155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64213372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40301277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14868528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281724887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52835149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77059946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224400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14" name="Google Shape;14;p2"/>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908010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23" name="Google Shape;23;p4"/>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9"/>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46" name="Google Shape;46;p9"/>
          <p:cNvPicPr preferRelativeResize="0"/>
          <p:nvPr/>
        </p:nvPicPr>
        <p:blipFill>
          <a:blip r:embed="rId3">
            <a:alphaModFix/>
          </a:blip>
          <a:stretch>
            <a:fillRect/>
          </a:stretch>
        </p:blipFill>
        <p:spPr>
          <a:xfrm>
            <a:off x="8229556" y="161800"/>
            <a:ext cx="791594" cy="311225"/>
          </a:xfrm>
          <a:prstGeom prst="rect">
            <a:avLst/>
          </a:prstGeom>
          <a:noFill/>
          <a:ln>
            <a:noFill/>
          </a:ln>
        </p:spPr>
      </p:pic>
      <p:sp>
        <p:nvSpPr>
          <p:cNvPr id="47" name="Google Shape;47;p9"/>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SzPts val="700"/>
              <a:buChar char="●"/>
              <a:defRPr sz="700"/>
            </a:lvl1pPr>
            <a:lvl2pPr marL="914400" lvl="1" indent="-273050">
              <a:spcBef>
                <a:spcPts val="1600"/>
              </a:spcBef>
              <a:spcAft>
                <a:spcPts val="0"/>
              </a:spcAft>
              <a:buSzPts val="700"/>
              <a:buChar char="○"/>
              <a:defRPr sz="700"/>
            </a:lvl2pPr>
            <a:lvl3pPr marL="1371600" lvl="2" indent="-273050">
              <a:spcBef>
                <a:spcPts val="1600"/>
              </a:spcBef>
              <a:spcAft>
                <a:spcPts val="0"/>
              </a:spcAft>
              <a:buSzPts val="700"/>
              <a:buChar char="■"/>
              <a:defRPr sz="700"/>
            </a:lvl3pPr>
            <a:lvl4pPr marL="1828800" lvl="3" indent="-273050">
              <a:spcBef>
                <a:spcPts val="1600"/>
              </a:spcBef>
              <a:spcAft>
                <a:spcPts val="0"/>
              </a:spcAft>
              <a:buSzPts val="700"/>
              <a:buChar char="●"/>
              <a:defRPr sz="700"/>
            </a:lvl4pPr>
            <a:lvl5pPr marL="2286000" lvl="4" indent="-273050">
              <a:spcBef>
                <a:spcPts val="1600"/>
              </a:spcBef>
              <a:spcAft>
                <a:spcPts val="0"/>
              </a:spcAft>
              <a:buSzPts val="700"/>
              <a:buChar char="○"/>
              <a:defRPr sz="700"/>
            </a:lvl5pPr>
            <a:lvl6pPr marL="2743200" lvl="5" indent="-273050">
              <a:spcBef>
                <a:spcPts val="1600"/>
              </a:spcBef>
              <a:spcAft>
                <a:spcPts val="0"/>
              </a:spcAft>
              <a:buSzPts val="700"/>
              <a:buChar char="■"/>
              <a:defRPr sz="700"/>
            </a:lvl6pPr>
            <a:lvl7pPr marL="3200400" lvl="6" indent="-273050">
              <a:spcBef>
                <a:spcPts val="1600"/>
              </a:spcBef>
              <a:spcAft>
                <a:spcPts val="0"/>
              </a:spcAft>
              <a:buSzPts val="700"/>
              <a:buChar char="●"/>
              <a:defRPr sz="700"/>
            </a:lvl7pPr>
            <a:lvl8pPr marL="3657600" lvl="7" indent="-273050">
              <a:spcBef>
                <a:spcPts val="1600"/>
              </a:spcBef>
              <a:spcAft>
                <a:spcPts val="0"/>
              </a:spcAft>
              <a:buSzPts val="700"/>
              <a:buChar char="○"/>
              <a:defRPr sz="700"/>
            </a:lvl8pPr>
            <a:lvl9pPr marL="4114800" lvl="8" indent="-273050">
              <a:spcBef>
                <a:spcPts val="1600"/>
              </a:spcBef>
              <a:spcAft>
                <a:spcPts val="1600"/>
              </a:spcAft>
              <a:buSzPts val="700"/>
              <a:buChar char="■"/>
              <a:defRPr sz="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etatvasoft.com/blog/angular-js-the-superheroic-javascript-framework/"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9.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3" Type="http://schemas.openxmlformats.org/officeDocument/2006/relationships/hyperlink" Target="https://www.c-sharpcorner.com/article/angular-version-change-frequency/"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0.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1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1.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1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2.xml"/><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3.xml"/><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4.xml"/><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5.xml"/><Relationship Id="rId1" Type="http://schemas.openxmlformats.org/officeDocument/2006/relationships/slideLayout" Target="../slideLayouts/slideLayout8.xml"/><Relationship Id="rId4" Type="http://schemas.openxmlformats.org/officeDocument/2006/relationships/image" Target="../media/image67.jpeg"/></Relationships>
</file>

<file path=ppt/slides/_rels/slide1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6.xml"/><Relationship Id="rId1" Type="http://schemas.openxmlformats.org/officeDocument/2006/relationships/slideLayout" Target="../slideLayouts/slideLayout8.xml"/><Relationship Id="rId4" Type="http://schemas.openxmlformats.org/officeDocument/2006/relationships/image" Target="../media/image68.png"/></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intellipaat.com/blog/tutorial/angularjs-tutorial/mvc-angularjs/"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2.xml"/><Relationship Id="rId1" Type="http://schemas.openxmlformats.org/officeDocument/2006/relationships/slideLayout" Target="../slideLayouts/slideLayout8.xml"/><Relationship Id="rId4" Type="http://schemas.openxmlformats.org/officeDocument/2006/relationships/image" Target="../media/image69.jpeg"/></Relationships>
</file>

<file path=ppt/slides/_rels/slide1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3.xml"/><Relationship Id="rId1" Type="http://schemas.openxmlformats.org/officeDocument/2006/relationships/slideLayout" Target="../slideLayouts/slideLayout8.xml"/><Relationship Id="rId4" Type="http://schemas.openxmlformats.org/officeDocument/2006/relationships/image" Target="../media/image69.jpeg"/></Relationships>
</file>

<file path=ppt/slides/_rels/slide1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4.xml"/><Relationship Id="rId1" Type="http://schemas.openxmlformats.org/officeDocument/2006/relationships/slideLayout" Target="../slideLayouts/slideLayout8.xml"/><Relationship Id="rId4" Type="http://schemas.openxmlformats.org/officeDocument/2006/relationships/image" Target="../media/image69.jpeg"/></Relationships>
</file>

<file path=ppt/slides/_rels/slide1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5.xml"/><Relationship Id="rId1" Type="http://schemas.openxmlformats.org/officeDocument/2006/relationships/slideLayout" Target="../slideLayouts/slideLayout8.xml"/><Relationship Id="rId4" Type="http://schemas.openxmlformats.org/officeDocument/2006/relationships/image" Target="../media/image69.jpeg"/></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6.xml"/><Relationship Id="rId1" Type="http://schemas.openxmlformats.org/officeDocument/2006/relationships/slideLayout" Target="../slideLayouts/slideLayout8.xml"/><Relationship Id="rId4" Type="http://schemas.openxmlformats.org/officeDocument/2006/relationships/image" Target="../media/image70.jpeg"/></Relationships>
</file>

<file path=ppt/slides/_rels/slide1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7.xml"/><Relationship Id="rId1" Type="http://schemas.openxmlformats.org/officeDocument/2006/relationships/slideLayout" Target="../slideLayouts/slideLayout8.xml"/><Relationship Id="rId4" Type="http://schemas.openxmlformats.org/officeDocument/2006/relationships/image" Target="../media/image70.jpeg"/></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8.xml"/><Relationship Id="rId1" Type="http://schemas.openxmlformats.org/officeDocument/2006/relationships/slideLayout" Target="../slideLayouts/slideLayout8.xml"/><Relationship Id="rId4" Type="http://schemas.openxmlformats.org/officeDocument/2006/relationships/image" Target="../media/image70.jpeg"/></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9.xml"/><Relationship Id="rId1" Type="http://schemas.openxmlformats.org/officeDocument/2006/relationships/slideLayout" Target="../slideLayouts/slideLayout8.xml"/><Relationship Id="rId4" Type="http://schemas.openxmlformats.org/officeDocument/2006/relationships/image" Target="../media/image70.jpeg"/></Relationships>
</file>

<file path=ppt/slides/_rels/slide13.xml.rels><?xml version="1.0" encoding="UTF-8" standalone="yes"?>
<Relationships xmlns="http://schemas.openxmlformats.org/package/2006/relationships"><Relationship Id="rId3" Type="http://schemas.openxmlformats.org/officeDocument/2006/relationships/hyperlink" Target="https://docs.angularjs.org/guide/concepts"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0.xml"/><Relationship Id="rId1" Type="http://schemas.openxmlformats.org/officeDocument/2006/relationships/slideLayout" Target="../slideLayouts/slideLayout8.xml"/><Relationship Id="rId4" Type="http://schemas.openxmlformats.org/officeDocument/2006/relationships/image" Target="../media/image70.jpeg"/></Relationships>
</file>

<file path=ppt/slides/_rels/slide1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2.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1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4.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1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6.xml"/><Relationship Id="rId1" Type="http://schemas.openxmlformats.org/officeDocument/2006/relationships/slideLayout" Target="../slideLayouts/slideLayout8.xml"/><Relationship Id="rId4" Type="http://schemas.openxmlformats.org/officeDocument/2006/relationships/image" Target="../media/image72.png"/></Relationships>
</file>

<file path=ppt/slides/_rels/slide1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8.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1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9.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hyperlink" Target="https://www.matridtech.net/5-key-features-of-angularjs-that-make-it-the-best-for-web-developme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4.jpeg"/></Relationships>
</file>

<file path=ppt/slides/_rels/slide1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0.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1.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2.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3.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4.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5.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6.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7.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8.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9.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3" Type="http://schemas.openxmlformats.org/officeDocument/2006/relationships/hyperlink" Target="https://www.v2web.in/blog/5-advantages-of-angular-js-for-web-developme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0.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hyperlink" Target="https://www.geeksforgeeks.org/JavaScript-tutorial/" TargetMode="External"/><Relationship Id="rId2" Type="http://schemas.openxmlformats.org/officeDocument/2006/relationships/notesSlide" Target="../notesSlides/notesSlide151.xml"/><Relationship Id="rId1" Type="http://schemas.openxmlformats.org/officeDocument/2006/relationships/slideLayout" Target="../slideLayouts/slideLayout8.xml"/><Relationship Id="rId5" Type="http://schemas.openxmlformats.org/officeDocument/2006/relationships/image" Target="../media/image76.png"/><Relationship Id="rId4" Type="http://schemas.openxmlformats.org/officeDocument/2006/relationships/image" Target="../media/image65.png"/></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node-js-http-module/" TargetMode="External"/><Relationship Id="rId2" Type="http://schemas.openxmlformats.org/officeDocument/2006/relationships/notesSlide" Target="../notesSlides/notesSlide152.xml"/><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65.png"/><Relationship Id="rId4" Type="http://schemas.openxmlformats.org/officeDocument/2006/relationships/hyperlink" Target="https://www.geeksforgeeks.org/working-of-express-js-middleware-and-its-benefits/"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3.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1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4.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hyperlink" Target="https://medium.com/@ralph1786/how-to-setup-an-express-server-5fd9cd9ae073" TargetMode="External"/><Relationship Id="rId2" Type="http://schemas.openxmlformats.org/officeDocument/2006/relationships/notesSlide" Target="../notesSlides/notesSlide156.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157.xml.rels><?xml version="1.0" encoding="UTF-8" standalone="yes"?>
<Relationships xmlns="http://schemas.openxmlformats.org/package/2006/relationships"><Relationship Id="rId3" Type="http://schemas.openxmlformats.org/officeDocument/2006/relationships/hyperlink" Target="https://medium.com/@ralph1786/how-to-setup-an-express-server-5fd9cd9ae073" TargetMode="External"/><Relationship Id="rId2" Type="http://schemas.openxmlformats.org/officeDocument/2006/relationships/notesSlide" Target="../notesSlides/notesSlide157.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158.xml.rels><?xml version="1.0" encoding="UTF-8" standalone="yes"?>
<Relationships xmlns="http://schemas.openxmlformats.org/package/2006/relationships"><Relationship Id="rId3" Type="http://schemas.openxmlformats.org/officeDocument/2006/relationships/hyperlink" Target="https://medium.com/@ralph1786/how-to-setup-an-express-server-5fd9cd9ae073" TargetMode="External"/><Relationship Id="rId2" Type="http://schemas.openxmlformats.org/officeDocument/2006/relationships/notesSlide" Target="../notesSlides/notesSlide158.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159.xml.rels><?xml version="1.0" encoding="UTF-8" standalone="yes"?>
<Relationships xmlns="http://schemas.openxmlformats.org/package/2006/relationships"><Relationship Id="rId3" Type="http://schemas.openxmlformats.org/officeDocument/2006/relationships/hyperlink" Target="https://www.tutorialspoint.com/expressjs/expressjs_middleware.htm" TargetMode="External"/><Relationship Id="rId2" Type="http://schemas.openxmlformats.org/officeDocument/2006/relationships/notesSlide" Target="../notesSlides/notesSlide159.xml"/><Relationship Id="rId1" Type="http://schemas.openxmlformats.org/officeDocument/2006/relationships/slideLayout" Target="../slideLayouts/slideLayout8.xml"/><Relationship Id="rId4"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hyperlink" Target="https://data-flair.training/blogs/wp-content/uploads/sites/2/2019/01/Angular-Advanatges-Disadvanatges-01.jpg"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60.xml.rels><?xml version="1.0" encoding="UTF-8" standalone="yes"?>
<Relationships xmlns="http://schemas.openxmlformats.org/package/2006/relationships"><Relationship Id="rId3" Type="http://schemas.openxmlformats.org/officeDocument/2006/relationships/hyperlink" Target="https://www.dotnettricks.com/learn/nodejs/expressjs-routes-routing" TargetMode="External"/><Relationship Id="rId2" Type="http://schemas.openxmlformats.org/officeDocument/2006/relationships/notesSlide" Target="../notesSlides/notesSlide160.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161.xml.rels><?xml version="1.0" encoding="UTF-8" standalone="yes"?>
<Relationships xmlns="http://schemas.openxmlformats.org/package/2006/relationships"><Relationship Id="rId3" Type="http://schemas.openxmlformats.org/officeDocument/2006/relationships/hyperlink" Target="https://medium.com/@carmelagreco/quick-generation-of-a-new-node-js-project-using-express-express-generator-and-pug-f8e9cf6b2687" TargetMode="External"/><Relationship Id="rId2" Type="http://schemas.openxmlformats.org/officeDocument/2006/relationships/notesSlide" Target="../notesSlides/notesSlide161.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162.xml.rels><?xml version="1.0" encoding="UTF-8" standalone="yes"?>
<Relationships xmlns="http://schemas.openxmlformats.org/package/2006/relationships"><Relationship Id="rId3" Type="http://schemas.openxmlformats.org/officeDocument/2006/relationships/hyperlink" Target="https://medium.com/@carmelagreco/quick-generation-of-a-new-node-js-project-using-express-express-generator-and-pug-f8e9cf6b2687" TargetMode="External"/><Relationship Id="rId2" Type="http://schemas.openxmlformats.org/officeDocument/2006/relationships/notesSlide" Target="../notesSlides/notesSlide162.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163.xml.rels><?xml version="1.0" encoding="UTF-8" standalone="yes"?>
<Relationships xmlns="http://schemas.openxmlformats.org/package/2006/relationships"><Relationship Id="rId3" Type="http://schemas.openxmlformats.org/officeDocument/2006/relationships/hyperlink" Target="https://medium.com/@carmelagreco/quick-generation-of-a-new-node-js-project-using-express-express-generator-and-pug-f8e9cf6b2687" TargetMode="External"/><Relationship Id="rId2" Type="http://schemas.openxmlformats.org/officeDocument/2006/relationships/notesSlide" Target="../notesSlides/notesSlide163.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1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4.xml"/><Relationship Id="rId1" Type="http://schemas.openxmlformats.org/officeDocument/2006/relationships/slideLayout" Target="../slideLayouts/slideLayout8.xml"/><Relationship Id="rId4" Type="http://schemas.openxmlformats.org/officeDocument/2006/relationships/hyperlink" Target="https://medium.com/@ralph1786/how-to-setup-an-express-server-5fd9cd9ae073"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www.w3jar.com/node-express-js-cookies/" TargetMode="External"/><Relationship Id="rId2" Type="http://schemas.openxmlformats.org/officeDocument/2006/relationships/notesSlide" Target="../notesSlides/notesSlide165.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166.xml.rels><?xml version="1.0" encoding="UTF-8" standalone="yes"?>
<Relationships xmlns="http://schemas.openxmlformats.org/package/2006/relationships"><Relationship Id="rId3" Type="http://schemas.openxmlformats.org/officeDocument/2006/relationships/hyperlink" Target="https://www.w3jar.com/node-express-js-cookies/" TargetMode="External"/><Relationship Id="rId2" Type="http://schemas.openxmlformats.org/officeDocument/2006/relationships/notesSlide" Target="../notesSlides/notesSlide166.xml"/><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1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7.xml"/><Relationship Id="rId1" Type="http://schemas.openxmlformats.org/officeDocument/2006/relationships/slideLayout" Target="../slideLayouts/slideLayout8.xml"/><Relationship Id="rId4" Type="http://schemas.openxmlformats.org/officeDocument/2006/relationships/hyperlink" Target="https://medium.com/@ralph1786/how-to-setup-an-express-server-5fd9cd9ae073"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www.section.io/engineering-education/session-management-in-nodejs-using-expressjs-and-express-session/" TargetMode="External"/><Relationship Id="rId2" Type="http://schemas.openxmlformats.org/officeDocument/2006/relationships/notesSlide" Target="../notesSlides/notesSlide168.xml"/><Relationship Id="rId1" Type="http://schemas.openxmlformats.org/officeDocument/2006/relationships/slideLayout" Target="../slideLayouts/slideLayout8.xml"/><Relationship Id="rId4" Type="http://schemas.openxmlformats.org/officeDocument/2006/relationships/image" Target="../media/image82.png"/></Relationships>
</file>

<file path=ppt/slides/_rels/slide1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9.xml"/><Relationship Id="rId1" Type="http://schemas.openxmlformats.org/officeDocument/2006/relationships/slideLayout" Target="../slideLayouts/slideLayout8.xml"/><Relationship Id="rId4" Type="http://schemas.openxmlformats.org/officeDocument/2006/relationships/hyperlink" Target="https://medium.com/@ralph1786/how-to-setup-an-express-server-5fd9cd9ae073"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educative.io/edpresso/what-is-mean-stack"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70.xml.rels><?xml version="1.0" encoding="UTF-8" standalone="yes"?>
<Relationships xmlns="http://schemas.openxmlformats.org/package/2006/relationships"><Relationship Id="rId3" Type="http://schemas.openxmlformats.org/officeDocument/2006/relationships/hyperlink" Target="https://levelup.gitconnected.com/bulk-operation-into-mysql-with-nodejs-478c8fc30917" TargetMode="External"/><Relationship Id="rId2" Type="http://schemas.openxmlformats.org/officeDocument/2006/relationships/notesSlide" Target="../notesSlides/notesSlide170.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171.xml.rels><?xml version="1.0" encoding="UTF-8" standalone="yes"?>
<Relationships xmlns="http://schemas.openxmlformats.org/package/2006/relationships"><Relationship Id="rId3" Type="http://schemas.openxmlformats.org/officeDocument/2006/relationships/hyperlink" Target="https://levelup.gitconnected.com/bulk-operation-into-mysql-with-nodejs-478c8fc30917" TargetMode="External"/><Relationship Id="rId2" Type="http://schemas.openxmlformats.org/officeDocument/2006/relationships/notesSlide" Target="../notesSlides/notesSlide171.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1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hyperlink" Target="https://tinyurl.com/2v4ya3a2" TargetMode="External"/><Relationship Id="rId2" Type="http://schemas.openxmlformats.org/officeDocument/2006/relationships/image" Target="../media/image86.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 Id="rId4" Type="http://schemas.openxmlformats.org/officeDocument/2006/relationships/hyperlink" Target="https://tinyurl.com/ycy9psst"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https://www.chapter247.com/blog/top-features-and-benefits-of-angularjs/"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80.xml.rels><?xml version="1.0" encoding="UTF-8" standalone="yes"?>
<Relationships xmlns="http://schemas.openxmlformats.org/package/2006/relationships"><Relationship Id="rId3" Type="http://schemas.openxmlformats.org/officeDocument/2006/relationships/hyperlink" Target="https://www.tutorialsteacher.com/Content/images/mongodb/document.png" TargetMode="External"/><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18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docs.angularjs.org/guide/bootstrap"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 Id="rId4" Type="http://schemas.openxmlformats.org/officeDocument/2006/relationships/image" Target="../media/image10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hyperlink" Target="https://www.guru99.com/images/AngularJS/010416_0549_AngularJSIn1.png" TargetMode="Externa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https://www.c-sharpcorner.com/article/what-is-angular-and-features-release-in-angular-13/"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hyperlink" Target="https://www.mobileappdaily.com/angular-framework-best-use-casess"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hyperlink" Target="https://www.angularminds.com/blog/article/top-features-of-angular-11.html"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hyperlink" Target="https://www.angularminds.com/blog/article/top-features-of-angular-11.html"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thirdrocktechkno.com/blog/what-is-mean-stack-mean-stack-components-and-benefits/"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thirdrocktechkno.com/blog/what-is-mean-stack-mean-stack-components-and-benefits/"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educative.io/edpresso/what-is-mean-stack"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www.amarinfotech.com/wp-content/uploads/2018/05/Mean-Stack-App-Development-Advantages.png"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brainleaf.com/blog/development/javascript-mean-stack-developme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miro.medium.com/max/1264/1*XywIcbNgkWiedwsXBKsDQA.pn"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hyperlink" Target="https://karmicksolutions.com/blog/why-choose-mean-stack-for-developing-your-mobile-web-application/"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0" y="1545450"/>
            <a:ext cx="8520600" cy="2052600"/>
          </a:xfrm>
          <a:prstGeom prst="rect">
            <a:avLst/>
          </a:prstGeom>
        </p:spPr>
        <p:txBody>
          <a:bodyPr spcFirstLastPara="1" wrap="square" lIns="91425" tIns="91425" rIns="91425" bIns="91425" anchor="b" anchorCtr="0">
            <a:noAutofit/>
          </a:bodyPr>
          <a:lstStyle/>
          <a:p>
            <a:br>
              <a:rPr lang="en" dirty="0"/>
            </a:br>
            <a:br>
              <a:rPr lang="en" dirty="0"/>
            </a:br>
            <a:br>
              <a:rPr lang="en" dirty="0"/>
            </a:br>
            <a:br>
              <a:rPr lang="en" dirty="0"/>
            </a:br>
            <a:br>
              <a:rPr lang="en" dirty="0"/>
            </a:br>
            <a:br>
              <a:rPr lang="en-IN" dirty="0"/>
            </a:br>
            <a:r>
              <a:rPr lang="en-IN" dirty="0"/>
              <a:t>Able to develop the real </a:t>
            </a:r>
            <a:br>
              <a:rPr lang="en-IN" dirty="0"/>
            </a:br>
            <a:r>
              <a:rPr lang="en-IN" dirty="0"/>
              <a:t>time scenarios based on NodeJS applications. </a:t>
            </a:r>
            <a:endParaRPr dirty="0"/>
          </a:p>
        </p:txBody>
      </p:sp>
      <p:sp>
        <p:nvSpPr>
          <p:cNvPr id="62" name="Google Shape;62;p13"/>
          <p:cNvSpPr txBox="1">
            <a:spLocks noGrp="1"/>
          </p:cNvSpPr>
          <p:nvPr>
            <p:ph type="subTitle" idx="1"/>
          </p:nvPr>
        </p:nvSpPr>
        <p:spPr>
          <a:xfrm>
            <a:off x="623400" y="3880727"/>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843452"/>
          </a:xfrm>
          <a:prstGeom prst="rect">
            <a:avLst/>
          </a:prstGeom>
        </p:spPr>
        <p:txBody>
          <a:bodyPr spcFirstLastPara="1" wrap="square" lIns="91425" tIns="91425" rIns="91425" bIns="91425" anchor="ctr" anchorCtr="0">
            <a:noAutofit/>
          </a:bodyPr>
          <a:lstStyle/>
          <a:p>
            <a:br>
              <a:rPr lang="en-IN"/>
            </a:br>
            <a:r>
              <a:rPr lang="en-IN"/>
              <a:t>Introduction to AngularJS and UI benefits in Angular JS </a:t>
            </a:r>
          </a:p>
        </p:txBody>
      </p:sp>
      <p:sp>
        <p:nvSpPr>
          <p:cNvPr id="74" name="Google Shape;74;p15"/>
          <p:cNvSpPr txBox="1">
            <a:spLocks noGrp="1"/>
          </p:cNvSpPr>
          <p:nvPr>
            <p:ph type="subTitle" idx="1"/>
          </p:nvPr>
        </p:nvSpPr>
        <p:spPr>
          <a:xfrm>
            <a:off x="254075" y="1742204"/>
            <a:ext cx="4045200" cy="641400"/>
          </a:xfrm>
          <a:prstGeom prst="rect">
            <a:avLst/>
          </a:prstGeom>
        </p:spPr>
        <p:txBody>
          <a:bodyPr spcFirstLastPara="1" wrap="square" lIns="91425" tIns="91425" rIns="91425" bIns="91425" anchor="ctr" anchorCtr="0">
            <a:noAutofit/>
          </a:bodyPr>
          <a:lstStyle/>
          <a:p>
            <a:pPr marL="0" indent="0"/>
            <a:r>
              <a:rPr lang="en-IN"/>
              <a:t>Introduction to Angular JS</a:t>
            </a:r>
          </a:p>
        </p:txBody>
      </p:sp>
      <p:sp>
        <p:nvSpPr>
          <p:cNvPr id="75" name="Google Shape;75;p15"/>
          <p:cNvSpPr txBox="1">
            <a:spLocks noGrp="1"/>
          </p:cNvSpPr>
          <p:nvPr>
            <p:ph type="body" idx="2"/>
          </p:nvPr>
        </p:nvSpPr>
        <p:spPr>
          <a:xfrm>
            <a:off x="358175" y="2759897"/>
            <a:ext cx="3837000" cy="1812104"/>
          </a:xfrm>
          <a:prstGeom prst="rect">
            <a:avLst/>
          </a:prstGeom>
        </p:spPr>
        <p:txBody>
          <a:bodyPr spcFirstLastPara="1" wrap="square" lIns="91425" tIns="91425" rIns="91425" bIns="91425" anchor="ctr" anchorCtr="0">
            <a:noAutofit/>
          </a:bodyPr>
          <a:lstStyle/>
          <a:p>
            <a:pPr marL="139700" indent="0">
              <a:buNone/>
            </a:pPr>
            <a:endParaRPr lang="en-IN" dirty="0"/>
          </a:p>
          <a:p>
            <a:pPr lvl="0"/>
            <a:r>
              <a:rPr lang="en-IN" dirty="0"/>
              <a:t>AngularJS is an open-source web application framework. </a:t>
            </a:r>
          </a:p>
          <a:p>
            <a:pPr lvl="0"/>
            <a:r>
              <a:rPr lang="en-IN" dirty="0"/>
              <a:t>It was originally developed in 2009 by </a:t>
            </a:r>
            <a:r>
              <a:rPr lang="en-IN" dirty="0" err="1"/>
              <a:t>Misko</a:t>
            </a:r>
            <a:r>
              <a:rPr lang="en-IN" dirty="0"/>
              <a:t> </a:t>
            </a:r>
            <a:r>
              <a:rPr lang="en-IN" dirty="0" err="1"/>
              <a:t>Hevery</a:t>
            </a:r>
            <a:r>
              <a:rPr lang="en-IN" dirty="0"/>
              <a:t> and Adam </a:t>
            </a:r>
            <a:r>
              <a:rPr lang="en-IN" dirty="0" err="1"/>
              <a:t>Abrons</a:t>
            </a:r>
            <a:r>
              <a:rPr lang="en-IN" dirty="0"/>
              <a:t>. It is now maintained by Google.</a:t>
            </a:r>
          </a:p>
          <a:p>
            <a:endParaRPr lang="en-IN" dirty="0"/>
          </a:p>
          <a:p>
            <a:pPr marL="139700" indent="0">
              <a:buNone/>
            </a:pPr>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https://www.etatvasoft.com/blog/angular-js-the-superheroic-javascript-framework/</a:t>
            </a:r>
            <a:endParaRPr lang="en-IN"/>
          </a:p>
          <a:p>
            <a:pPr marL="0" indent="0">
              <a:spcAft>
                <a:spcPts val="1600"/>
              </a:spcAft>
              <a:buNone/>
            </a:pPr>
            <a:endParaRPr lang="en-IN"/>
          </a:p>
          <a:p>
            <a:pPr marL="0" indent="0">
              <a:spcAft>
                <a:spcPts val="1600"/>
              </a:spcAft>
              <a:buNone/>
            </a:pPr>
            <a:endParaRPr/>
          </a:p>
        </p:txBody>
      </p:sp>
      <p:pic>
        <p:nvPicPr>
          <p:cNvPr id="6146" name="Picture 2" descr="blog-details-post">
            <a:extLst>
              <a:ext uri="{FF2B5EF4-FFF2-40B4-BE49-F238E27FC236}">
                <a16:creationId xmlns:a16="http://schemas.microsoft.com/office/drawing/2014/main" id="{E8D3A1ED-FFAB-326E-4C18-7DDA9EACF9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35226"/>
            <a:ext cx="4572000" cy="282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02808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Node Introduction </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Where Not to Use Node.js?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It is not advisable to use Node.js for CPU intensive applications.</a:t>
            </a:r>
          </a:p>
        </p:txBody>
      </p:sp>
      <p:sp>
        <p:nvSpPr>
          <p:cNvPr id="85" name="Google Shape;85;p16"/>
          <p:cNvSpPr txBox="1">
            <a:spLocks noGrp="1"/>
          </p:cNvSpPr>
          <p:nvPr>
            <p:ph type="body" idx="3"/>
          </p:nvPr>
        </p:nvSpPr>
        <p:spPr>
          <a:xfrm>
            <a:off x="5005141" y="4660900"/>
            <a:ext cx="3705717" cy="32596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Sources: https://www.tutorialspoint.com/nodejs/images/nodejs_concepts.jpg</a:t>
            </a:r>
            <a:endParaRPr dirty="0"/>
          </a:p>
        </p:txBody>
      </p:sp>
      <p:pic>
        <p:nvPicPr>
          <p:cNvPr id="6" name="Picture 5">
            <a:extLst>
              <a:ext uri="{FF2B5EF4-FFF2-40B4-BE49-F238E27FC236}">
                <a16:creationId xmlns:a16="http://schemas.microsoft.com/office/drawing/2014/main" id="{04682D23-47A0-684A-4B07-FCB20B2CD073}"/>
              </a:ext>
            </a:extLst>
          </p:cNvPr>
          <p:cNvPicPr>
            <a:picLocks noChangeAspect="1"/>
          </p:cNvPicPr>
          <p:nvPr/>
        </p:nvPicPr>
        <p:blipFill>
          <a:blip r:embed="rId3"/>
          <a:stretch>
            <a:fillRect/>
          </a:stretch>
        </p:blipFill>
        <p:spPr>
          <a:xfrm>
            <a:off x="4572000" y="665744"/>
            <a:ext cx="4572000" cy="3812011"/>
          </a:xfrm>
          <a:prstGeom prst="rect">
            <a:avLst/>
          </a:prstGeom>
        </p:spPr>
      </p:pic>
    </p:spTree>
    <p:extLst>
      <p:ext uri="{BB962C8B-B14F-4D97-AF65-F5344CB8AC3E}">
        <p14:creationId xmlns:p14="http://schemas.microsoft.com/office/powerpoint/2010/main" val="29457506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Node Introduction </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Advantages of NodeJS: </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Easy Scalability</a:t>
            </a:r>
          </a:p>
          <a:p>
            <a:pPr marL="285750" indent="-285750"/>
            <a:r>
              <a:rPr lang="en-US" dirty="0"/>
              <a:t>Real-time web apps</a:t>
            </a:r>
          </a:p>
          <a:p>
            <a:pPr marL="285750" indent="-285750"/>
            <a:r>
              <a:rPr lang="en-US" dirty="0"/>
              <a:t>Fast Suite</a:t>
            </a:r>
          </a:p>
          <a:p>
            <a:pPr marL="285750" indent="-285750"/>
            <a:r>
              <a:rPr lang="en-US" dirty="0"/>
              <a:t>Easy to learn and code</a:t>
            </a:r>
          </a:p>
          <a:p>
            <a:pPr marL="285750" indent="-285750"/>
            <a:r>
              <a:rPr lang="en-US" dirty="0"/>
              <a:t>Advantage of Caching</a:t>
            </a:r>
          </a:p>
        </p:txBody>
      </p:sp>
      <p:sp>
        <p:nvSpPr>
          <p:cNvPr id="85" name="Google Shape;85;p16"/>
          <p:cNvSpPr txBox="1">
            <a:spLocks noGrp="1"/>
          </p:cNvSpPr>
          <p:nvPr>
            <p:ph type="body" idx="3"/>
          </p:nvPr>
        </p:nvSpPr>
        <p:spPr>
          <a:xfrm>
            <a:off x="4594444" y="4514851"/>
            <a:ext cx="4397156" cy="28574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Sources: https://www.vervelogic.com/blog/wp-content/uploads/2020/03/Advantage-of-nodejs.png</a:t>
            </a:r>
            <a:endParaRPr dirty="0"/>
          </a:p>
        </p:txBody>
      </p:sp>
      <p:pic>
        <p:nvPicPr>
          <p:cNvPr id="3" name="Picture 2">
            <a:extLst>
              <a:ext uri="{FF2B5EF4-FFF2-40B4-BE49-F238E27FC236}">
                <a16:creationId xmlns:a16="http://schemas.microsoft.com/office/drawing/2014/main" id="{E5797F5C-E312-1D10-F798-290A4402980A}"/>
              </a:ext>
            </a:extLst>
          </p:cNvPr>
          <p:cNvPicPr>
            <a:picLocks noChangeAspect="1"/>
          </p:cNvPicPr>
          <p:nvPr/>
        </p:nvPicPr>
        <p:blipFill>
          <a:blip r:embed="rId3"/>
          <a:stretch>
            <a:fillRect/>
          </a:stretch>
        </p:blipFill>
        <p:spPr>
          <a:xfrm>
            <a:off x="4594444" y="1601501"/>
            <a:ext cx="4549625" cy="1903699"/>
          </a:xfrm>
          <a:prstGeom prst="rect">
            <a:avLst/>
          </a:prstGeom>
        </p:spPr>
      </p:pic>
    </p:spTree>
    <p:extLst>
      <p:ext uri="{BB962C8B-B14F-4D97-AF65-F5344CB8AC3E}">
        <p14:creationId xmlns:p14="http://schemas.microsoft.com/office/powerpoint/2010/main" val="30139253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Node Introduction </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Advantages of NodeJS: </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Data Streaming</a:t>
            </a:r>
          </a:p>
          <a:p>
            <a:pPr marL="285750" indent="-285750"/>
            <a:r>
              <a:rPr lang="en-US" dirty="0"/>
              <a:t>Hosting</a:t>
            </a:r>
          </a:p>
          <a:p>
            <a:pPr marL="285750" indent="-285750"/>
            <a:r>
              <a:rPr lang="en-US" dirty="0"/>
              <a:t>Corporate Support</a:t>
            </a:r>
          </a:p>
          <a:p>
            <a:pPr marL="0" indent="0">
              <a:buNone/>
            </a:pPr>
            <a:endParaRPr lang="en-US" dirty="0"/>
          </a:p>
        </p:txBody>
      </p:sp>
      <p:sp>
        <p:nvSpPr>
          <p:cNvPr id="85" name="Google Shape;85;p16"/>
          <p:cNvSpPr txBox="1">
            <a:spLocks noGrp="1"/>
          </p:cNvSpPr>
          <p:nvPr>
            <p:ph type="body" idx="3"/>
          </p:nvPr>
        </p:nvSpPr>
        <p:spPr>
          <a:xfrm>
            <a:off x="4656667" y="4514850"/>
            <a:ext cx="4284133" cy="2942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Sources</a:t>
            </a:r>
            <a:r>
              <a:rPr lang="en-IN"/>
              <a:t>: https://www.vervelogic.com/blog/wp-content/uploads/2020/03/Advantage-of-nodejs.png</a:t>
            </a:r>
            <a:endParaRPr dirty="0"/>
          </a:p>
        </p:txBody>
      </p:sp>
      <p:pic>
        <p:nvPicPr>
          <p:cNvPr id="3" name="Picture 2">
            <a:extLst>
              <a:ext uri="{FF2B5EF4-FFF2-40B4-BE49-F238E27FC236}">
                <a16:creationId xmlns:a16="http://schemas.microsoft.com/office/drawing/2014/main" id="{E5797F5C-E312-1D10-F798-290A4402980A}"/>
              </a:ext>
            </a:extLst>
          </p:cNvPr>
          <p:cNvPicPr>
            <a:picLocks noChangeAspect="1"/>
          </p:cNvPicPr>
          <p:nvPr/>
        </p:nvPicPr>
        <p:blipFill>
          <a:blip r:embed="rId3"/>
          <a:stretch>
            <a:fillRect/>
          </a:stretch>
        </p:blipFill>
        <p:spPr>
          <a:xfrm>
            <a:off x="4572000" y="1694850"/>
            <a:ext cx="4569344" cy="1911950"/>
          </a:xfrm>
          <a:prstGeom prst="rect">
            <a:avLst/>
          </a:prstGeom>
        </p:spPr>
      </p:pic>
    </p:spTree>
    <p:extLst>
      <p:ext uri="{BB962C8B-B14F-4D97-AF65-F5344CB8AC3E}">
        <p14:creationId xmlns:p14="http://schemas.microsoft.com/office/powerpoint/2010/main" val="3652477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Node Introduction </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Application of NodeJS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Real-Time Chats,</a:t>
            </a:r>
          </a:p>
          <a:p>
            <a:pPr marL="285750" indent="-285750"/>
            <a:r>
              <a:rPr lang="en-US" dirty="0"/>
              <a:t>Complex Single-Page applications,</a:t>
            </a:r>
          </a:p>
          <a:p>
            <a:pPr marL="285750" indent="-285750"/>
            <a:r>
              <a:rPr lang="en-US" dirty="0"/>
              <a:t>Real-time collaboration tools,</a:t>
            </a:r>
          </a:p>
          <a:p>
            <a:pPr marL="285750" indent="-285750"/>
            <a:r>
              <a:rPr lang="en-US" dirty="0"/>
              <a:t>Streaming apps</a:t>
            </a:r>
          </a:p>
          <a:p>
            <a:pPr marL="285750" indent="-285750"/>
            <a:r>
              <a:rPr lang="en-US" dirty="0"/>
              <a:t>JSON APIs based application</a:t>
            </a:r>
          </a:p>
        </p:txBody>
      </p:sp>
      <p:sp>
        <p:nvSpPr>
          <p:cNvPr id="85" name="Google Shape;85;p16"/>
          <p:cNvSpPr txBox="1">
            <a:spLocks noGrp="1"/>
          </p:cNvSpPr>
          <p:nvPr>
            <p:ph type="body" idx="3"/>
          </p:nvPr>
        </p:nvSpPr>
        <p:spPr>
          <a:xfrm>
            <a:off x="4931017" y="4633384"/>
            <a:ext cx="3840450" cy="27728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Sources: https://www.tutorialspoint.com/nodejs/images/nodejs_concepts.jpg</a:t>
            </a:r>
            <a:endParaRPr dirty="0"/>
          </a:p>
        </p:txBody>
      </p:sp>
      <p:pic>
        <p:nvPicPr>
          <p:cNvPr id="7" name="Picture 6">
            <a:extLst>
              <a:ext uri="{FF2B5EF4-FFF2-40B4-BE49-F238E27FC236}">
                <a16:creationId xmlns:a16="http://schemas.microsoft.com/office/drawing/2014/main" id="{46D516B5-4C94-C104-AA9F-1CBD99CA1DB2}"/>
              </a:ext>
            </a:extLst>
          </p:cNvPr>
          <p:cNvPicPr>
            <a:picLocks noChangeAspect="1"/>
          </p:cNvPicPr>
          <p:nvPr/>
        </p:nvPicPr>
        <p:blipFill>
          <a:blip r:embed="rId3"/>
          <a:stretch>
            <a:fillRect/>
          </a:stretch>
        </p:blipFill>
        <p:spPr>
          <a:xfrm>
            <a:off x="4572000" y="665744"/>
            <a:ext cx="4572000" cy="3812011"/>
          </a:xfrm>
          <a:prstGeom prst="rect">
            <a:avLst/>
          </a:prstGeom>
        </p:spPr>
      </p:pic>
    </p:spTree>
    <p:extLst>
      <p:ext uri="{BB962C8B-B14F-4D97-AF65-F5344CB8AC3E}">
        <p14:creationId xmlns:p14="http://schemas.microsoft.com/office/powerpoint/2010/main" val="727153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Blocking &amp; Nonblocking code </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There are two types of execution of our code, synchronous and asynchronous. </a:t>
            </a:r>
          </a:p>
          <a:p>
            <a:pPr marL="285750" indent="-285750"/>
            <a:r>
              <a:rPr lang="en-US" dirty="0"/>
              <a:t>The code is executed in sequence synchronously, and execution is awaited when the function is called. </a:t>
            </a:r>
          </a:p>
          <a:p>
            <a:pPr marL="285750" indent="-285750"/>
            <a:r>
              <a:rPr lang="en-US" dirty="0"/>
              <a:t>In asynchronous execution, the line is not necessarily followed, and completion of the operation is not necessary. </a:t>
            </a:r>
          </a:p>
        </p:txBody>
      </p:sp>
      <p:sp>
        <p:nvSpPr>
          <p:cNvPr id="85" name="Google Shape;85;p16"/>
          <p:cNvSpPr txBox="1">
            <a:spLocks noGrp="1"/>
          </p:cNvSpPr>
          <p:nvPr>
            <p:ph type="body" idx="3"/>
          </p:nvPr>
        </p:nvSpPr>
        <p:spPr>
          <a:xfrm>
            <a:off x="4673601" y="4514851"/>
            <a:ext cx="4334932" cy="27728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Sources: https://bytearcher.com/articles/blocking-vs-non-blocking-in-node.js/process_state_diagram01.gif</a:t>
            </a:r>
            <a:endParaRPr dirty="0"/>
          </a:p>
        </p:txBody>
      </p:sp>
      <p:pic>
        <p:nvPicPr>
          <p:cNvPr id="5" name="Picture 4">
            <a:extLst>
              <a:ext uri="{FF2B5EF4-FFF2-40B4-BE49-F238E27FC236}">
                <a16:creationId xmlns:a16="http://schemas.microsoft.com/office/drawing/2014/main" id="{79984246-60FF-75FE-5ACF-F7EA6DC3B0D6}"/>
              </a:ext>
            </a:extLst>
          </p:cNvPr>
          <p:cNvPicPr>
            <a:picLocks noChangeAspect="1"/>
          </p:cNvPicPr>
          <p:nvPr/>
        </p:nvPicPr>
        <p:blipFill rotWithShape="1">
          <a:blip r:embed="rId3"/>
          <a:srcRect t="8979"/>
          <a:stretch/>
        </p:blipFill>
        <p:spPr>
          <a:xfrm>
            <a:off x="4563100" y="1473433"/>
            <a:ext cx="4580900" cy="2065633"/>
          </a:xfrm>
          <a:prstGeom prst="rect">
            <a:avLst/>
          </a:prstGeom>
        </p:spPr>
      </p:pic>
    </p:spTree>
    <p:extLst>
      <p:ext uri="{BB962C8B-B14F-4D97-AF65-F5344CB8AC3E}">
        <p14:creationId xmlns:p14="http://schemas.microsoft.com/office/powerpoint/2010/main" val="5163449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Blocking &amp; Nonblocking code </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Blocking</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It refers to the blocking of further operation until the current operation finishes.</a:t>
            </a:r>
          </a:p>
          <a:p>
            <a:pPr marL="285750" indent="-285750"/>
            <a:r>
              <a:rPr lang="en-US" dirty="0"/>
              <a:t> Blocking methods are executed synchronously.</a:t>
            </a:r>
          </a:p>
          <a:p>
            <a:pPr marL="285750" indent="-285750"/>
            <a:r>
              <a:rPr lang="en-US" dirty="0"/>
              <a:t>Synchronously means that the program is executed line by line. </a:t>
            </a:r>
          </a:p>
          <a:p>
            <a:pPr marL="285750" indent="-285750"/>
            <a:r>
              <a:rPr lang="en-US" dirty="0"/>
              <a:t>The program waits until the called function or the operation returns.</a:t>
            </a:r>
          </a:p>
        </p:txBody>
      </p:sp>
      <p:sp>
        <p:nvSpPr>
          <p:cNvPr id="85" name="Google Shape;85;p16"/>
          <p:cNvSpPr txBox="1">
            <a:spLocks noGrp="1"/>
          </p:cNvSpPr>
          <p:nvPr>
            <p:ph type="body" idx="3"/>
          </p:nvPr>
        </p:nvSpPr>
        <p:spPr>
          <a:xfrm>
            <a:off x="4876800" y="4514851"/>
            <a:ext cx="4064000" cy="24341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Sources: https://bytearcher.com/articles/blocking-vs-non-blocking-in-node.js/process_state_diagram01.gif</a:t>
            </a:r>
            <a:endParaRPr dirty="0"/>
          </a:p>
        </p:txBody>
      </p:sp>
      <p:pic>
        <p:nvPicPr>
          <p:cNvPr id="5" name="Picture 4">
            <a:extLst>
              <a:ext uri="{FF2B5EF4-FFF2-40B4-BE49-F238E27FC236}">
                <a16:creationId xmlns:a16="http://schemas.microsoft.com/office/drawing/2014/main" id="{79984246-60FF-75FE-5ACF-F7EA6DC3B0D6}"/>
              </a:ext>
            </a:extLst>
          </p:cNvPr>
          <p:cNvPicPr>
            <a:picLocks noChangeAspect="1"/>
          </p:cNvPicPr>
          <p:nvPr/>
        </p:nvPicPr>
        <p:blipFill rotWithShape="1">
          <a:blip r:embed="rId3"/>
          <a:srcRect t="8979"/>
          <a:stretch/>
        </p:blipFill>
        <p:spPr>
          <a:xfrm>
            <a:off x="4572000" y="1540940"/>
            <a:ext cx="4572000" cy="2061620"/>
          </a:xfrm>
          <a:prstGeom prst="rect">
            <a:avLst/>
          </a:prstGeom>
        </p:spPr>
      </p:pic>
    </p:spTree>
    <p:extLst>
      <p:ext uri="{BB962C8B-B14F-4D97-AF65-F5344CB8AC3E}">
        <p14:creationId xmlns:p14="http://schemas.microsoft.com/office/powerpoint/2010/main" val="40495723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Blocking &amp; Nonblocking code </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Non-Blocking</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It refers to the program that does not block the execution of further operations. Non-Blocking methods are executed asynchronously. </a:t>
            </a:r>
          </a:p>
          <a:p>
            <a:pPr marL="285750" indent="-285750"/>
            <a:r>
              <a:rPr lang="en-US" dirty="0"/>
              <a:t>Asynchronously means that the program may not necessarily execute line by line.</a:t>
            </a:r>
          </a:p>
          <a:p>
            <a:pPr marL="285750" indent="-285750"/>
            <a:r>
              <a:rPr lang="en-US" dirty="0"/>
              <a:t> The program calls the function and move to the next operation and does not wait for it to return.</a:t>
            </a:r>
          </a:p>
        </p:txBody>
      </p:sp>
      <p:sp>
        <p:nvSpPr>
          <p:cNvPr id="85" name="Google Shape;85;p16"/>
          <p:cNvSpPr txBox="1">
            <a:spLocks noGrp="1"/>
          </p:cNvSpPr>
          <p:nvPr>
            <p:ph type="body" idx="3"/>
          </p:nvPr>
        </p:nvSpPr>
        <p:spPr>
          <a:xfrm>
            <a:off x="4766733" y="4523317"/>
            <a:ext cx="4072466" cy="31114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Sources: https://bytearcher.com/articles/blocking-vs-non-blocking-in-node.js/process_state_diagram01.gif</a:t>
            </a:r>
            <a:endParaRPr dirty="0"/>
          </a:p>
        </p:txBody>
      </p:sp>
      <p:pic>
        <p:nvPicPr>
          <p:cNvPr id="3" name="Picture 2">
            <a:extLst>
              <a:ext uri="{FF2B5EF4-FFF2-40B4-BE49-F238E27FC236}">
                <a16:creationId xmlns:a16="http://schemas.microsoft.com/office/drawing/2014/main" id="{66EBD859-7020-50F7-427C-660025CB1DC3}"/>
              </a:ext>
            </a:extLst>
          </p:cNvPr>
          <p:cNvPicPr>
            <a:picLocks noChangeAspect="1"/>
          </p:cNvPicPr>
          <p:nvPr/>
        </p:nvPicPr>
        <p:blipFill>
          <a:blip r:embed="rId3"/>
          <a:stretch>
            <a:fillRect/>
          </a:stretch>
        </p:blipFill>
        <p:spPr>
          <a:xfrm>
            <a:off x="4572000" y="1088717"/>
            <a:ext cx="4572000" cy="2966065"/>
          </a:xfrm>
          <a:prstGeom prst="rect">
            <a:avLst/>
          </a:prstGeom>
        </p:spPr>
      </p:pic>
    </p:spTree>
    <p:extLst>
      <p:ext uri="{BB962C8B-B14F-4D97-AF65-F5344CB8AC3E}">
        <p14:creationId xmlns:p14="http://schemas.microsoft.com/office/powerpoint/2010/main" val="38926369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Blocking &amp; Nonblocking code </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Comparison between Blocking and Non-Blocking in Node.js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Non-blocking execution is usually faster if we compare blocking and non-blocking code in node.js, allowing concurrency.</a:t>
            </a:r>
          </a:p>
          <a:p>
            <a:pPr marL="285750" indent="-285750"/>
            <a:r>
              <a:rPr lang="en-US" dirty="0"/>
              <a:t> It will enable the event loop to execute JavaScript callback functions after completing other operations. </a:t>
            </a:r>
          </a:p>
        </p:txBody>
      </p:sp>
      <p:sp>
        <p:nvSpPr>
          <p:cNvPr id="85" name="Google Shape;85;p16"/>
          <p:cNvSpPr txBox="1">
            <a:spLocks noGrp="1"/>
          </p:cNvSpPr>
          <p:nvPr>
            <p:ph type="body" idx="3"/>
          </p:nvPr>
        </p:nvSpPr>
        <p:spPr>
          <a:xfrm>
            <a:off x="4851401" y="4514850"/>
            <a:ext cx="4123266" cy="2942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Sources: https://bytearcher.com/articles/blocking-vs-non-blocking-in-node.js/process_state_diagram01.gif</a:t>
            </a:r>
            <a:endParaRPr dirty="0"/>
          </a:p>
        </p:txBody>
      </p:sp>
      <p:pic>
        <p:nvPicPr>
          <p:cNvPr id="4" name="Picture 3">
            <a:extLst>
              <a:ext uri="{FF2B5EF4-FFF2-40B4-BE49-F238E27FC236}">
                <a16:creationId xmlns:a16="http://schemas.microsoft.com/office/drawing/2014/main" id="{3ADABDA1-6A99-66A4-28EB-2ABD08749EC3}"/>
              </a:ext>
            </a:extLst>
          </p:cNvPr>
          <p:cNvPicPr>
            <a:picLocks noChangeAspect="1"/>
          </p:cNvPicPr>
          <p:nvPr/>
        </p:nvPicPr>
        <p:blipFill>
          <a:blip r:embed="rId3"/>
          <a:stretch>
            <a:fillRect/>
          </a:stretch>
        </p:blipFill>
        <p:spPr>
          <a:xfrm>
            <a:off x="4572000" y="1287167"/>
            <a:ext cx="4552969" cy="2827633"/>
          </a:xfrm>
          <a:prstGeom prst="rect">
            <a:avLst/>
          </a:prstGeom>
        </p:spPr>
      </p:pic>
    </p:spTree>
    <p:extLst>
      <p:ext uri="{BB962C8B-B14F-4D97-AF65-F5344CB8AC3E}">
        <p14:creationId xmlns:p14="http://schemas.microsoft.com/office/powerpoint/2010/main" val="35376078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I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lvl="0"/>
            <a:r>
              <a:rPr lang="en-IN" dirty="0"/>
              <a:t>Create Module &amp; export, import </a:t>
            </a:r>
          </a:p>
          <a:p>
            <a:pPr lvl="0"/>
            <a:r>
              <a:rPr lang="en-IN" dirty="0"/>
              <a:t>Introduction </a:t>
            </a:r>
            <a:r>
              <a:rPr lang="en-IN" dirty="0" err="1"/>
              <a:t>package.json</a:t>
            </a:r>
            <a:r>
              <a:rPr lang="en-IN" dirty="0"/>
              <a:t> file </a:t>
            </a:r>
          </a:p>
          <a:p>
            <a:pPr lvl="0"/>
            <a:r>
              <a:rPr lang="en-IN" dirty="0"/>
              <a:t>File Handling  </a:t>
            </a:r>
          </a:p>
          <a:p>
            <a:pPr lvl="0"/>
            <a:r>
              <a:rPr lang="en-IN" dirty="0"/>
              <a:t>Create Event Driven Programming  </a:t>
            </a:r>
          </a:p>
          <a:p>
            <a:pPr lvl="0"/>
            <a:r>
              <a:rPr lang="en-IN" dirty="0"/>
              <a:t>Socket Programming  </a:t>
            </a:r>
          </a:p>
          <a:p>
            <a:r>
              <a:rPr lang="en-IN" dirty="0"/>
              <a:t>Create Own web server   </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487861"/>
            <a:ext cx="4045200" cy="641400"/>
          </a:xfrm>
          <a:prstGeom prst="rect">
            <a:avLst/>
          </a:prstGeom>
        </p:spPr>
        <p:txBody>
          <a:bodyPr spcFirstLastPara="1" wrap="square" lIns="91425" tIns="91425" rIns="91425" bIns="91425" anchor="ctr" anchorCtr="0">
            <a:noAutofit/>
          </a:bodyPr>
          <a:lstStyle/>
          <a:p>
            <a:r>
              <a:rPr lang="en-IN" dirty="0"/>
              <a:t>What is the Node JS</a:t>
            </a:r>
          </a:p>
        </p:txBody>
      </p:sp>
      <p:sp>
        <p:nvSpPr>
          <p:cNvPr id="75" name="Google Shape;75;p15"/>
          <p:cNvSpPr txBox="1">
            <a:spLocks noGrp="1"/>
          </p:cNvSpPr>
          <p:nvPr>
            <p:ph type="body" idx="2"/>
          </p:nvPr>
        </p:nvSpPr>
        <p:spPr>
          <a:xfrm>
            <a:off x="462275" y="2583421"/>
            <a:ext cx="3837000" cy="1753800"/>
          </a:xfrm>
          <a:prstGeom prst="rect">
            <a:avLst/>
          </a:prstGeom>
        </p:spPr>
        <p:txBody>
          <a:bodyPr spcFirstLastPara="1" wrap="square" lIns="91425" tIns="91425" rIns="91425" bIns="91425" anchor="ctr" anchorCtr="0">
            <a:noAutofit/>
          </a:bodyPr>
          <a:lstStyle/>
          <a:p>
            <a:r>
              <a:rPr lang="en-IN" dirty="0"/>
              <a:t>Node.js is an open source server environment</a:t>
            </a:r>
          </a:p>
          <a:p>
            <a:r>
              <a:rPr lang="en-IN" dirty="0"/>
              <a:t>Node.js is free</a:t>
            </a:r>
          </a:p>
          <a:p>
            <a:r>
              <a:rPr lang="en-IN" dirty="0"/>
              <a:t>Node.js runs on various platforms (Windows, Linux, Unix, Mac OS X, etc.)</a:t>
            </a:r>
          </a:p>
          <a:p>
            <a:r>
              <a:rPr lang="en-IN" dirty="0"/>
              <a:t>Node.js uses JavaScript on the server</a:t>
            </a:r>
          </a:p>
        </p:txBody>
      </p:sp>
      <p:sp>
        <p:nvSpPr>
          <p:cNvPr id="77" name="Google Shape;77;p15"/>
          <p:cNvSpPr txBox="1">
            <a:spLocks noGrp="1"/>
          </p:cNvSpPr>
          <p:nvPr>
            <p:ph type="body" idx="3"/>
          </p:nvPr>
        </p:nvSpPr>
        <p:spPr>
          <a:xfrm>
            <a:off x="4902201" y="4557713"/>
            <a:ext cx="4047066" cy="268287"/>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/wp-content/uploads/20211025202251/UntitledDiagramdrawio2.png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are the key features of Node.js ? - GeeksforGeeks">
            <a:extLst>
              <a:ext uri="{FF2B5EF4-FFF2-40B4-BE49-F238E27FC236}">
                <a16:creationId xmlns:a16="http://schemas.microsoft.com/office/drawing/2014/main" id="{1F8C2FB6-88C2-E841-95B7-B6147BD415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7980"/>
            <a:ext cx="4529522" cy="285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9475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843452"/>
          </a:xfrm>
          <a:prstGeom prst="rect">
            <a:avLst/>
          </a:prstGeom>
        </p:spPr>
        <p:txBody>
          <a:bodyPr spcFirstLastPara="1" wrap="square" lIns="91425" tIns="91425" rIns="91425" bIns="91425" anchor="ctr" anchorCtr="0">
            <a:noAutofit/>
          </a:bodyPr>
          <a:lstStyle/>
          <a:p>
            <a:br>
              <a:rPr lang="en-IN"/>
            </a:br>
            <a:r>
              <a:rPr lang="en-IN"/>
              <a:t>Introduction to AngularJS and UI benefits in Angular JS </a:t>
            </a:r>
          </a:p>
        </p:txBody>
      </p:sp>
      <p:sp>
        <p:nvSpPr>
          <p:cNvPr id="74" name="Google Shape;74;p15"/>
          <p:cNvSpPr txBox="1">
            <a:spLocks noGrp="1"/>
          </p:cNvSpPr>
          <p:nvPr>
            <p:ph type="subTitle" idx="1"/>
          </p:nvPr>
        </p:nvSpPr>
        <p:spPr>
          <a:xfrm>
            <a:off x="254075" y="1742204"/>
            <a:ext cx="4045200" cy="641400"/>
          </a:xfrm>
          <a:prstGeom prst="rect">
            <a:avLst/>
          </a:prstGeom>
        </p:spPr>
        <p:txBody>
          <a:bodyPr spcFirstLastPara="1" wrap="square" lIns="91425" tIns="91425" rIns="91425" bIns="91425" anchor="ctr" anchorCtr="0">
            <a:noAutofit/>
          </a:bodyPr>
          <a:lstStyle/>
          <a:p>
            <a:pPr marL="0" indent="0"/>
            <a:r>
              <a:rPr lang="en-IN"/>
              <a:t>Angular Version History</a:t>
            </a:r>
          </a:p>
        </p:txBody>
      </p:sp>
      <p:sp>
        <p:nvSpPr>
          <p:cNvPr id="75" name="Google Shape;75;p15"/>
          <p:cNvSpPr txBox="1">
            <a:spLocks noGrp="1"/>
          </p:cNvSpPr>
          <p:nvPr>
            <p:ph type="body" idx="2"/>
          </p:nvPr>
        </p:nvSpPr>
        <p:spPr>
          <a:xfrm>
            <a:off x="404224" y="2743702"/>
            <a:ext cx="3837000" cy="1812104"/>
          </a:xfrm>
          <a:prstGeom prst="rect">
            <a:avLst/>
          </a:prstGeom>
        </p:spPr>
        <p:txBody>
          <a:bodyPr spcFirstLastPara="1" wrap="square" lIns="91425" tIns="91425" rIns="91425" bIns="91425" anchor="ctr" anchorCtr="0">
            <a:noAutofit/>
          </a:bodyPr>
          <a:lstStyle/>
          <a:p>
            <a:pPr marL="139700" indent="0">
              <a:buNone/>
            </a:pPr>
            <a:endParaRPr lang="en-IN" dirty="0"/>
          </a:p>
          <a:p>
            <a:pPr lvl="0"/>
            <a:endParaRPr lang="en-IN" dirty="0"/>
          </a:p>
          <a:p>
            <a:pPr lvl="0"/>
            <a:r>
              <a:rPr lang="en-IN" dirty="0"/>
              <a:t>Angular is a well known powerful web application framework in use today.</a:t>
            </a:r>
          </a:p>
          <a:p>
            <a:pPr lvl="0"/>
            <a:r>
              <a:rPr lang="en-IN" dirty="0"/>
              <a:t> To provide better stability and highly optimized web application, Angular has released multiple versions from time to time. </a:t>
            </a:r>
          </a:p>
          <a:p>
            <a:endParaRPr lang="en-IN" dirty="0"/>
          </a:p>
          <a:p>
            <a:pPr marL="139700" indent="0">
              <a:buNone/>
            </a:pPr>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https://www.c-sharpcorner.com/article/angular-version-change-frequency/</a:t>
            </a:r>
            <a:endParaRPr lang="en-IN"/>
          </a:p>
          <a:p>
            <a:pPr marL="0" indent="0">
              <a:spcAft>
                <a:spcPts val="1600"/>
              </a:spcAft>
              <a:buNone/>
            </a:pPr>
            <a:endParaRPr lang="en-IN"/>
          </a:p>
          <a:p>
            <a:pPr marL="0" indent="0">
              <a:spcAft>
                <a:spcPts val="1600"/>
              </a:spcAft>
              <a:buNone/>
            </a:pPr>
            <a:endParaRPr/>
          </a:p>
        </p:txBody>
      </p:sp>
      <p:pic>
        <p:nvPicPr>
          <p:cNvPr id="7170" name="Picture 2">
            <a:extLst>
              <a:ext uri="{FF2B5EF4-FFF2-40B4-BE49-F238E27FC236}">
                <a16:creationId xmlns:a16="http://schemas.microsoft.com/office/drawing/2014/main" id="{3B564702-3FD8-2B31-D73E-664150AAF6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713500"/>
            <a:ext cx="457200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9517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487861"/>
            <a:ext cx="4045200" cy="641400"/>
          </a:xfrm>
          <a:prstGeom prst="rect">
            <a:avLst/>
          </a:prstGeom>
        </p:spPr>
        <p:txBody>
          <a:bodyPr spcFirstLastPara="1" wrap="square" lIns="91425" tIns="91425" rIns="91425" bIns="91425" anchor="ctr" anchorCtr="0">
            <a:noAutofit/>
          </a:bodyPr>
          <a:lstStyle/>
          <a:p>
            <a:r>
              <a:rPr lang="en-IN" dirty="0"/>
              <a:t>What Can Node.js Do?</a:t>
            </a:r>
          </a:p>
        </p:txBody>
      </p:sp>
      <p:sp>
        <p:nvSpPr>
          <p:cNvPr id="75" name="Google Shape;75;p15"/>
          <p:cNvSpPr txBox="1">
            <a:spLocks noGrp="1"/>
          </p:cNvSpPr>
          <p:nvPr>
            <p:ph type="body" idx="2"/>
          </p:nvPr>
        </p:nvSpPr>
        <p:spPr>
          <a:xfrm>
            <a:off x="462275" y="2583421"/>
            <a:ext cx="3837000" cy="1753800"/>
          </a:xfrm>
          <a:prstGeom prst="rect">
            <a:avLst/>
          </a:prstGeom>
        </p:spPr>
        <p:txBody>
          <a:bodyPr spcFirstLastPara="1" wrap="square" lIns="91425" tIns="91425" rIns="91425" bIns="91425" anchor="ctr" anchorCtr="0">
            <a:noAutofit/>
          </a:bodyPr>
          <a:lstStyle/>
          <a:p>
            <a:r>
              <a:rPr lang="en-IN" dirty="0"/>
              <a:t>Node.js can generate dynamic page content</a:t>
            </a:r>
          </a:p>
          <a:p>
            <a:r>
              <a:rPr lang="en-IN" dirty="0"/>
              <a:t>Node.js can create, open, read, write, delete, and close files on the server</a:t>
            </a:r>
          </a:p>
          <a:p>
            <a:r>
              <a:rPr lang="en-IN" dirty="0"/>
              <a:t>Node.js can collect form data</a:t>
            </a:r>
          </a:p>
          <a:p>
            <a:r>
              <a:rPr lang="en-IN" dirty="0"/>
              <a:t>Node.js can add, delete, modify data in your database</a:t>
            </a:r>
          </a:p>
        </p:txBody>
      </p:sp>
      <p:sp>
        <p:nvSpPr>
          <p:cNvPr id="77" name="Google Shape;77;p15"/>
          <p:cNvSpPr txBox="1">
            <a:spLocks noGrp="1"/>
          </p:cNvSpPr>
          <p:nvPr>
            <p:ph type="body" idx="3"/>
          </p:nvPr>
        </p:nvSpPr>
        <p:spPr>
          <a:xfrm>
            <a:off x="4724400" y="4557713"/>
            <a:ext cx="4140200" cy="336020"/>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/wp-content/uploads/20211025202251/UntitledDiagramdrawio2.png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are the key features of Node.js ? - GeeksforGeeks">
            <a:extLst>
              <a:ext uri="{FF2B5EF4-FFF2-40B4-BE49-F238E27FC236}">
                <a16:creationId xmlns:a16="http://schemas.microsoft.com/office/drawing/2014/main" id="{1F8C2FB6-88C2-E841-95B7-B6147BD415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7980"/>
            <a:ext cx="4572000" cy="285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3361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487861"/>
            <a:ext cx="4045200" cy="641400"/>
          </a:xfrm>
          <a:prstGeom prst="rect">
            <a:avLst/>
          </a:prstGeom>
        </p:spPr>
        <p:txBody>
          <a:bodyPr spcFirstLastPara="1" wrap="square" lIns="91425" tIns="91425" rIns="91425" bIns="91425" anchor="ctr" anchorCtr="0">
            <a:noAutofit/>
          </a:bodyPr>
          <a:lstStyle/>
          <a:p>
            <a:r>
              <a:rPr lang="en-IN" dirty="0"/>
              <a:t>What is a Node.js File?</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r>
              <a:rPr lang="en-IN" dirty="0"/>
              <a:t>Node.js files contain tasks that will be executed on certain events</a:t>
            </a:r>
          </a:p>
          <a:p>
            <a:r>
              <a:rPr lang="en-IN" dirty="0"/>
              <a:t>A typical event is someone trying to access a port on the server</a:t>
            </a:r>
          </a:p>
          <a:p>
            <a:r>
              <a:rPr lang="en-IN" dirty="0"/>
              <a:t>Node.js files must be initiated on the server before having any effect</a:t>
            </a:r>
          </a:p>
          <a:p>
            <a:r>
              <a:rPr lang="en-IN" dirty="0"/>
              <a:t>Node.js files have extension ".</a:t>
            </a:r>
            <a:r>
              <a:rPr lang="en-IN" dirty="0" err="1"/>
              <a:t>js</a:t>
            </a:r>
            <a:r>
              <a:rPr lang="en-IN" dirty="0"/>
              <a:t>"</a:t>
            </a:r>
          </a:p>
        </p:txBody>
      </p:sp>
      <p:sp>
        <p:nvSpPr>
          <p:cNvPr id="77" name="Google Shape;77;p15"/>
          <p:cNvSpPr txBox="1">
            <a:spLocks noGrp="1"/>
          </p:cNvSpPr>
          <p:nvPr>
            <p:ph type="body" idx="3"/>
          </p:nvPr>
        </p:nvSpPr>
        <p:spPr>
          <a:xfrm>
            <a:off x="5074949" y="4557713"/>
            <a:ext cx="3848917" cy="352954"/>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/wp-content/uploads/20211025202251/UntitledDiagramdrawio2.png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are the key features of Node.js ? - GeeksforGeeks">
            <a:extLst>
              <a:ext uri="{FF2B5EF4-FFF2-40B4-BE49-F238E27FC236}">
                <a16:creationId xmlns:a16="http://schemas.microsoft.com/office/drawing/2014/main" id="{1F8C2FB6-88C2-E841-95B7-B6147BD415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7980"/>
            <a:ext cx="4529522" cy="2855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861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321925"/>
            <a:ext cx="4045200" cy="641400"/>
          </a:xfrm>
          <a:prstGeom prst="rect">
            <a:avLst/>
          </a:prstGeom>
        </p:spPr>
        <p:txBody>
          <a:bodyPr spcFirstLastPara="1" wrap="square" lIns="91425" tIns="91425" rIns="91425" bIns="91425" anchor="ctr" anchorCtr="0">
            <a:noAutofit/>
          </a:bodyPr>
          <a:lstStyle/>
          <a:p>
            <a:pPr fontAlgn="base"/>
            <a:r>
              <a:rPr lang="en-IN" dirty="0"/>
              <a:t>Import and Export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r>
              <a:rPr lang="en-IN" dirty="0"/>
              <a:t>Importing and exporting files are important parts of any programming language. Importing functions or modules enhances the reusability of code. When the application grows in size, maintaining a single file with all the functions and logic becomes difficult. It also hinders the process of debugging. Therefore, it is good practice to create separate files for specific functions and later import them as per requirement.</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miro.medium.com</a:t>
            </a:r>
            <a:r>
              <a:rPr lang="en-US" altLang="en-US" dirty="0">
                <a:solidFill>
                  <a:srgbClr val="565656"/>
                </a:solidFill>
                <a:latin typeface="ArialMT"/>
              </a:rPr>
              <a:t>/max/1400/1*weLWZQ7KkJUdXrJeRlTrKg.jpeg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e three differences between require and import in Node.js | by Matt Lim |  Medium">
            <a:extLst>
              <a:ext uri="{FF2B5EF4-FFF2-40B4-BE49-F238E27FC236}">
                <a16:creationId xmlns:a16="http://schemas.microsoft.com/office/drawing/2014/main" id="{78F3A4B6-A160-844A-8EB6-AD92ACE28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916924"/>
            <a:ext cx="4572000" cy="169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3468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487861"/>
            <a:ext cx="4045200" cy="641400"/>
          </a:xfrm>
          <a:prstGeom prst="rect">
            <a:avLst/>
          </a:prstGeom>
        </p:spPr>
        <p:txBody>
          <a:bodyPr spcFirstLastPara="1" wrap="square" lIns="91425" tIns="91425" rIns="91425" bIns="91425" anchor="ctr" anchorCtr="0">
            <a:noAutofit/>
          </a:bodyPr>
          <a:lstStyle/>
          <a:p>
            <a:pPr fontAlgn="base"/>
            <a:r>
              <a:rPr lang="en-IN" dirty="0"/>
              <a:t>Import and Export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r>
              <a:rPr lang="en-IN" dirty="0"/>
              <a:t>Node.js also allows importing and exporting functions and modules. Functions in one module can be imported and called in other modules saving the effort to copy function definitions into the other files. The module can be edited or debugged separately making it easier to add or remove features.</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miro.medium.com</a:t>
            </a:r>
            <a:r>
              <a:rPr lang="en-US" altLang="en-US" dirty="0">
                <a:solidFill>
                  <a:srgbClr val="565656"/>
                </a:solidFill>
                <a:latin typeface="ArialMT"/>
              </a:rPr>
              <a:t>/max/1400/1*weLWZQ7KkJUdXrJeRlTrKg.jpeg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e three differences between require and import in Node.js | by Matt Lim |  Medium">
            <a:extLst>
              <a:ext uri="{FF2B5EF4-FFF2-40B4-BE49-F238E27FC236}">
                <a16:creationId xmlns:a16="http://schemas.microsoft.com/office/drawing/2014/main" id="{78F3A4B6-A160-844A-8EB6-AD92ACE28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916924"/>
            <a:ext cx="4572000" cy="169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3155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487861"/>
            <a:ext cx="4045200" cy="641400"/>
          </a:xfrm>
          <a:prstGeom prst="rect">
            <a:avLst/>
          </a:prstGeom>
        </p:spPr>
        <p:txBody>
          <a:bodyPr spcFirstLastPara="1" wrap="square" lIns="91425" tIns="91425" rIns="91425" bIns="91425" anchor="ctr" anchorCtr="0">
            <a:noAutofit/>
          </a:bodyPr>
          <a:lstStyle/>
          <a:p>
            <a:pPr fontAlgn="base"/>
            <a:r>
              <a:rPr lang="en-IN" dirty="0"/>
              <a:t>Steps to include functions from other files</a:t>
            </a:r>
          </a:p>
        </p:txBody>
      </p:sp>
      <p:sp>
        <p:nvSpPr>
          <p:cNvPr id="75" name="Google Shape;75;p15"/>
          <p:cNvSpPr txBox="1">
            <a:spLocks noGrp="1"/>
          </p:cNvSpPr>
          <p:nvPr>
            <p:ph type="body" idx="2"/>
          </p:nvPr>
        </p:nvSpPr>
        <p:spPr>
          <a:xfrm>
            <a:off x="409648" y="2571750"/>
            <a:ext cx="3837000" cy="1753800"/>
          </a:xfrm>
          <a:prstGeom prst="rect">
            <a:avLst/>
          </a:prstGeom>
        </p:spPr>
        <p:txBody>
          <a:bodyPr spcFirstLastPara="1" wrap="square" lIns="91425" tIns="91425" rIns="91425" bIns="91425" anchor="ctr" anchorCtr="0">
            <a:noAutofit/>
          </a:bodyPr>
          <a:lstStyle/>
          <a:p>
            <a:pPr marL="482600" indent="-342900">
              <a:buFont typeface="+mj-lt"/>
              <a:buAutoNum type="arabicPeriod"/>
            </a:pPr>
            <a:r>
              <a:rPr lang="en-IN" dirty="0"/>
              <a:t>Creating a Module</a:t>
            </a:r>
          </a:p>
          <a:p>
            <a:pPr marL="482600" indent="-342900">
              <a:buFont typeface="+mj-lt"/>
              <a:buAutoNum type="arabicPeriod"/>
            </a:pPr>
            <a:r>
              <a:rPr lang="en-IN" dirty="0"/>
              <a:t>Exporting a Module: Filename: </a:t>
            </a:r>
            <a:r>
              <a:rPr lang="en-IN" dirty="0" err="1"/>
              <a:t>func.js</a:t>
            </a:r>
            <a:endParaRPr lang="en-IN" dirty="0"/>
          </a:p>
          <a:p>
            <a:pPr marL="482600" indent="-342900">
              <a:buFont typeface="+mj-lt"/>
              <a:buAutoNum type="arabicPeriod"/>
            </a:pPr>
            <a:r>
              <a:rPr lang="en-IN" dirty="0"/>
              <a:t>Importing a Module:</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miro.medium.com</a:t>
            </a:r>
            <a:r>
              <a:rPr lang="en-US" altLang="en-US" dirty="0">
                <a:solidFill>
                  <a:srgbClr val="565656"/>
                </a:solidFill>
                <a:latin typeface="ArialMT"/>
              </a:rPr>
              <a:t>/max/1400/1*weLWZQ7KkJUdXrJeRlTrKg.jpeg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e three differences between require and import in Node.js | by Matt Lim |  Medium">
            <a:extLst>
              <a:ext uri="{FF2B5EF4-FFF2-40B4-BE49-F238E27FC236}">
                <a16:creationId xmlns:a16="http://schemas.microsoft.com/office/drawing/2014/main" id="{78F3A4B6-A160-844A-8EB6-AD92ACE28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916924"/>
            <a:ext cx="4572000" cy="169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7899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487861"/>
            <a:ext cx="4045200" cy="641400"/>
          </a:xfrm>
          <a:prstGeom prst="rect">
            <a:avLst/>
          </a:prstGeom>
        </p:spPr>
        <p:txBody>
          <a:bodyPr spcFirstLastPara="1" wrap="square" lIns="91425" tIns="91425" rIns="91425" bIns="91425" anchor="ctr" anchorCtr="0">
            <a:noAutofit/>
          </a:bodyPr>
          <a:lstStyle/>
          <a:p>
            <a:pPr marL="139700" indent="0"/>
            <a:r>
              <a:rPr lang="en-IN" dirty="0"/>
              <a:t>Creating a Module</a:t>
            </a:r>
          </a:p>
        </p:txBody>
      </p:sp>
      <p:sp>
        <p:nvSpPr>
          <p:cNvPr id="75" name="Google Shape;75;p15"/>
          <p:cNvSpPr txBox="1">
            <a:spLocks noGrp="1"/>
          </p:cNvSpPr>
          <p:nvPr>
            <p:ph type="body" idx="2"/>
          </p:nvPr>
        </p:nvSpPr>
        <p:spPr>
          <a:xfrm>
            <a:off x="462275" y="2583421"/>
            <a:ext cx="3837000" cy="1753800"/>
          </a:xfrm>
          <a:prstGeom prst="rect">
            <a:avLst/>
          </a:prstGeom>
        </p:spPr>
        <p:txBody>
          <a:bodyPr spcFirstLastPara="1" wrap="square" lIns="91425" tIns="91425" rIns="91425" bIns="91425" anchor="ctr" anchorCtr="0">
            <a:noAutofit/>
          </a:bodyPr>
          <a:lstStyle/>
          <a:p>
            <a:r>
              <a:rPr lang="en-IN" dirty="0"/>
              <a:t>Modules are created in Node.js are JavaScript files. Every time a new file with </a:t>
            </a:r>
            <a:r>
              <a:rPr lang="en-IN" b="1" dirty="0"/>
              <a:t>.</a:t>
            </a:r>
            <a:r>
              <a:rPr lang="en-IN" b="1" dirty="0" err="1"/>
              <a:t>js</a:t>
            </a:r>
            <a:r>
              <a:rPr lang="en-IN" dirty="0"/>
              <a:t> extension is created, it becomes a module.</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miro.medium.com</a:t>
            </a:r>
            <a:r>
              <a:rPr lang="en-US" altLang="en-US" dirty="0">
                <a:solidFill>
                  <a:srgbClr val="565656"/>
                </a:solidFill>
                <a:latin typeface="ArialMT"/>
              </a:rPr>
              <a:t>/max/1400/1*weLWZQ7KkJUdXrJeRlTrKg.jpeg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e three differences between require and import in Node.js | by Matt Lim |  Medium">
            <a:extLst>
              <a:ext uri="{FF2B5EF4-FFF2-40B4-BE49-F238E27FC236}">
                <a16:creationId xmlns:a16="http://schemas.microsoft.com/office/drawing/2014/main" id="{78F3A4B6-A160-844A-8EB6-AD92ACE28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916924"/>
            <a:ext cx="4572000" cy="169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356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487861"/>
            <a:ext cx="4045200" cy="641400"/>
          </a:xfrm>
          <a:prstGeom prst="rect">
            <a:avLst/>
          </a:prstGeom>
        </p:spPr>
        <p:txBody>
          <a:bodyPr spcFirstLastPara="1" wrap="square" lIns="91425" tIns="91425" rIns="91425" bIns="91425" anchor="ctr" anchorCtr="0">
            <a:noAutofit/>
          </a:bodyPr>
          <a:lstStyle/>
          <a:p>
            <a:pPr fontAlgn="base"/>
            <a:r>
              <a:rPr lang="en-IN" dirty="0"/>
              <a:t>Exporting a Module: Filename: </a:t>
            </a:r>
            <a:r>
              <a:rPr lang="en-IN" dirty="0" err="1"/>
              <a:t>func.js</a:t>
            </a:r>
            <a:endParaRPr lang="en-IN" dirty="0"/>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a:buNone/>
            </a:pPr>
            <a:r>
              <a:rPr lang="en-IN" dirty="0"/>
              <a:t>function add(x, y) {</a:t>
            </a:r>
          </a:p>
          <a:p>
            <a:pPr marL="139700" indent="0">
              <a:buNone/>
            </a:pPr>
            <a:r>
              <a:rPr lang="en-IN" dirty="0"/>
              <a:t>return x + y;</a:t>
            </a:r>
          </a:p>
          <a:p>
            <a:pPr marL="139700" indent="0">
              <a:buNone/>
            </a:pPr>
            <a:r>
              <a:rPr lang="en-IN" dirty="0"/>
              <a:t>}</a:t>
            </a:r>
          </a:p>
          <a:p>
            <a:pPr marL="139700" indent="0">
              <a:buNone/>
            </a:pPr>
            <a:endParaRPr lang="en-IN" dirty="0"/>
          </a:p>
          <a:p>
            <a:pPr marL="139700" indent="0">
              <a:buNone/>
            </a:pPr>
            <a:r>
              <a:rPr lang="en-IN" dirty="0"/>
              <a:t>function subtract(x, y) {</a:t>
            </a:r>
          </a:p>
          <a:p>
            <a:pPr marL="139700" indent="0">
              <a:buNone/>
            </a:pPr>
            <a:r>
              <a:rPr lang="en-IN" dirty="0"/>
              <a:t>return x - y;</a:t>
            </a:r>
          </a:p>
          <a:p>
            <a:pPr marL="139700" indent="0">
              <a:buNone/>
            </a:pPr>
            <a:r>
              <a:rPr lang="en-IN" dirty="0"/>
              <a:t>}</a:t>
            </a:r>
          </a:p>
          <a:p>
            <a:pPr marL="139700" indent="0">
              <a:buNone/>
            </a:pPr>
            <a:endParaRPr lang="en-IN" dirty="0"/>
          </a:p>
          <a:p>
            <a:pPr marL="139700" indent="0">
              <a:buNone/>
            </a:pPr>
            <a:r>
              <a:rPr lang="en-IN" dirty="0"/>
              <a:t>// Adding the code below to allow importing</a:t>
            </a:r>
          </a:p>
          <a:p>
            <a:pPr marL="139700" indent="0">
              <a:buNone/>
            </a:pPr>
            <a:r>
              <a:rPr lang="en-IN" dirty="0"/>
              <a:t>// the functions in other files</a:t>
            </a:r>
          </a:p>
          <a:p>
            <a:pPr marL="139700" indent="0">
              <a:buNone/>
            </a:pPr>
            <a:r>
              <a:rPr lang="en-IN" dirty="0" err="1"/>
              <a:t>module.exports</a:t>
            </a:r>
            <a:r>
              <a:rPr lang="en-IN" dirty="0"/>
              <a:t> = { add }</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cdn.hashnode.com</a:t>
            </a:r>
            <a:r>
              <a:rPr lang="en-US" altLang="en-US" dirty="0">
                <a:solidFill>
                  <a:srgbClr val="565656"/>
                </a:solidFill>
                <a:latin typeface="ArialMT"/>
              </a:rPr>
              <a:t>/res/</a:t>
            </a:r>
            <a:r>
              <a:rPr lang="en-US" altLang="en-US" dirty="0" err="1">
                <a:solidFill>
                  <a:srgbClr val="565656"/>
                </a:solidFill>
                <a:latin typeface="ArialMT"/>
              </a:rPr>
              <a:t>hashnode</a:t>
            </a:r>
            <a:r>
              <a:rPr lang="en-US" altLang="en-US" dirty="0">
                <a:solidFill>
                  <a:srgbClr val="565656"/>
                </a:solidFill>
                <a:latin typeface="ArialMT"/>
              </a:rPr>
              <a:t>/image/upload/v1603082860893/xGgR903x4.png</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ow Modular Programming Works in Node.js">
            <a:extLst>
              <a:ext uri="{FF2B5EF4-FFF2-40B4-BE49-F238E27FC236}">
                <a16:creationId xmlns:a16="http://schemas.microsoft.com/office/drawing/2014/main" id="{36DF8FBA-CB4A-1D4B-B5C8-05351F2891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37747"/>
            <a:ext cx="4572000" cy="2612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378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Importing a Module</a:t>
            </a:r>
          </a:p>
        </p:txBody>
      </p:sp>
      <p:sp>
        <p:nvSpPr>
          <p:cNvPr id="75" name="Google Shape;75;p15"/>
          <p:cNvSpPr txBox="1">
            <a:spLocks noGrp="1"/>
          </p:cNvSpPr>
          <p:nvPr>
            <p:ph type="body" idx="2"/>
          </p:nvPr>
        </p:nvSpPr>
        <p:spPr>
          <a:xfrm>
            <a:off x="393095" y="2571750"/>
            <a:ext cx="3837000" cy="1753800"/>
          </a:xfrm>
          <a:prstGeom prst="rect">
            <a:avLst/>
          </a:prstGeom>
        </p:spPr>
        <p:txBody>
          <a:bodyPr spcFirstLastPara="1" wrap="square" lIns="91425" tIns="91425" rIns="91425" bIns="91425" anchor="ctr" anchorCtr="0">
            <a:noAutofit/>
          </a:bodyPr>
          <a:lstStyle/>
          <a:p>
            <a:r>
              <a:rPr lang="en-IN" dirty="0"/>
              <a:t>We need to import the module to use the functions defined in the imported module in another file. The result returned by require() is stored in a variable which is used to invoke the functions using the dot notation.</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FDE6C7-ECCE-B04C-9A0A-EC0100321519}"/>
              </a:ext>
            </a:extLst>
          </p:cNvPr>
          <p:cNvSpPr txBox="1"/>
          <p:nvPr/>
        </p:nvSpPr>
        <p:spPr>
          <a:xfrm>
            <a:off x="4913906" y="509399"/>
            <a:ext cx="3179075" cy="4401205"/>
          </a:xfrm>
          <a:prstGeom prst="rect">
            <a:avLst/>
          </a:prstGeom>
          <a:noFill/>
        </p:spPr>
        <p:txBody>
          <a:bodyPr wrap="none" rtlCol="0">
            <a:spAutoFit/>
          </a:bodyPr>
          <a:lstStyle/>
          <a:p>
            <a:r>
              <a:rPr lang="en-IN" b="1" dirty="0"/>
              <a:t>Filename: </a:t>
            </a:r>
            <a:r>
              <a:rPr lang="en-IN" b="1" dirty="0" err="1"/>
              <a:t>main.js</a:t>
            </a:r>
            <a:endParaRPr lang="en-IN" b="1" dirty="0"/>
          </a:p>
          <a:p>
            <a:endParaRPr lang="en-IN" b="1" dirty="0"/>
          </a:p>
          <a:p>
            <a:r>
              <a:rPr lang="en-US" dirty="0"/>
              <a:t>// Importing the </a:t>
            </a:r>
            <a:r>
              <a:rPr lang="en-US" dirty="0" err="1"/>
              <a:t>func.js</a:t>
            </a:r>
            <a:r>
              <a:rPr lang="en-US" dirty="0"/>
              <a:t> module</a:t>
            </a:r>
          </a:p>
          <a:p>
            <a:endParaRPr lang="en-US" dirty="0"/>
          </a:p>
          <a:p>
            <a:r>
              <a:rPr lang="en-US" dirty="0"/>
              <a:t>// The ./ says that the </a:t>
            </a:r>
            <a:r>
              <a:rPr lang="en-US" dirty="0" err="1"/>
              <a:t>func</a:t>
            </a:r>
            <a:r>
              <a:rPr lang="en-US" dirty="0"/>
              <a:t> module</a:t>
            </a:r>
          </a:p>
          <a:p>
            <a:r>
              <a:rPr lang="en-US" dirty="0"/>
              <a:t>// is in the same directory as</a:t>
            </a:r>
          </a:p>
          <a:p>
            <a:r>
              <a:rPr lang="en-US" dirty="0"/>
              <a:t>// the </a:t>
            </a:r>
            <a:r>
              <a:rPr lang="en-US" dirty="0" err="1"/>
              <a:t>main.js</a:t>
            </a:r>
            <a:r>
              <a:rPr lang="en-US" dirty="0"/>
              <a:t> file</a:t>
            </a:r>
          </a:p>
          <a:p>
            <a:r>
              <a:rPr lang="en-US" dirty="0"/>
              <a:t>const f = require('./</a:t>
            </a:r>
            <a:r>
              <a:rPr lang="en-US" dirty="0" err="1"/>
              <a:t>func</a:t>
            </a:r>
            <a:r>
              <a:rPr lang="en-US" dirty="0"/>
              <a:t>');</a:t>
            </a:r>
          </a:p>
          <a:p>
            <a:endParaRPr lang="en-US" dirty="0"/>
          </a:p>
          <a:p>
            <a:r>
              <a:rPr lang="en-US" dirty="0"/>
              <a:t>// Require returns an object with add()</a:t>
            </a:r>
          </a:p>
          <a:p>
            <a:r>
              <a:rPr lang="en-US" dirty="0"/>
              <a:t>// and stores it in the f variable</a:t>
            </a:r>
          </a:p>
          <a:p>
            <a:r>
              <a:rPr lang="en-US" dirty="0"/>
              <a:t>// which is used to invoke the required</a:t>
            </a:r>
          </a:p>
          <a:p>
            <a:endParaRPr lang="en-US" dirty="0"/>
          </a:p>
          <a:p>
            <a:r>
              <a:rPr lang="en-US" dirty="0"/>
              <a:t>const result = </a:t>
            </a:r>
            <a:r>
              <a:rPr lang="en-US" dirty="0" err="1"/>
              <a:t>f.add</a:t>
            </a:r>
            <a:r>
              <a:rPr lang="en-US" dirty="0"/>
              <a:t>(10, 5);</a:t>
            </a:r>
          </a:p>
          <a:p>
            <a:endParaRPr lang="en-US" dirty="0"/>
          </a:p>
          <a:p>
            <a:r>
              <a:rPr lang="en-US" dirty="0" err="1"/>
              <a:t>console.log</a:t>
            </a:r>
            <a:r>
              <a:rPr lang="en-US" dirty="0"/>
              <a:t>('The result is:', result);</a:t>
            </a:r>
          </a:p>
          <a:p>
            <a:endParaRPr lang="en-US" dirty="0"/>
          </a:p>
          <a:p>
            <a:pPr fontAlgn="base"/>
            <a:r>
              <a:rPr lang="en-IN" b="1" dirty="0"/>
              <a:t>Output:</a:t>
            </a:r>
            <a:endParaRPr lang="en-IN" dirty="0"/>
          </a:p>
          <a:p>
            <a:r>
              <a:rPr lang="en-IN" dirty="0"/>
              <a:t>The result is: 15</a:t>
            </a:r>
            <a:endParaRPr lang="en-US" dirty="0"/>
          </a:p>
          <a:p>
            <a:endParaRPr lang="en-US" dirty="0"/>
          </a:p>
        </p:txBody>
      </p:sp>
    </p:spTree>
    <p:extLst>
      <p:ext uri="{BB962C8B-B14F-4D97-AF65-F5344CB8AC3E}">
        <p14:creationId xmlns:p14="http://schemas.microsoft.com/office/powerpoint/2010/main" val="13458025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Importing multiple functions from local file: Filename: </a:t>
            </a:r>
            <a:r>
              <a:rPr lang="en-IN" dirty="0" err="1"/>
              <a:t>func.js</a:t>
            </a:r>
            <a:endParaRPr lang="en-IN" dirty="0"/>
          </a:p>
        </p:txBody>
      </p:sp>
      <p:sp>
        <p:nvSpPr>
          <p:cNvPr id="75" name="Google Shape;75;p15"/>
          <p:cNvSpPr txBox="1">
            <a:spLocks noGrp="1"/>
          </p:cNvSpPr>
          <p:nvPr>
            <p:ph type="body" idx="2"/>
          </p:nvPr>
        </p:nvSpPr>
        <p:spPr>
          <a:xfrm>
            <a:off x="393095" y="2571750"/>
            <a:ext cx="3837000" cy="1753800"/>
          </a:xfrm>
          <a:prstGeom prst="rect">
            <a:avLst/>
          </a:prstGeom>
        </p:spPr>
        <p:txBody>
          <a:bodyPr spcFirstLastPara="1" wrap="square" lIns="91425" tIns="91425" rIns="91425" bIns="91425" anchor="ctr" anchorCtr="0">
            <a:noAutofit/>
          </a:bodyPr>
          <a:lstStyle/>
          <a:p>
            <a:pPr marL="139700" indent="0">
              <a:buNone/>
            </a:pPr>
            <a:r>
              <a:rPr lang="en-IN" dirty="0"/>
              <a:t>function add(x, y) {</a:t>
            </a:r>
          </a:p>
          <a:p>
            <a:pPr marL="139700" indent="0">
              <a:buNone/>
            </a:pPr>
            <a:r>
              <a:rPr lang="en-IN" dirty="0"/>
              <a:t>return x + y;</a:t>
            </a:r>
          </a:p>
          <a:p>
            <a:pPr marL="139700" indent="0">
              <a:buNone/>
            </a:pPr>
            <a:r>
              <a:rPr lang="en-IN" dirty="0"/>
              <a:t>}</a:t>
            </a:r>
          </a:p>
          <a:p>
            <a:pPr marL="139700" indent="0">
              <a:buNone/>
            </a:pPr>
            <a:endParaRPr lang="en-IN" dirty="0"/>
          </a:p>
          <a:p>
            <a:pPr marL="139700" indent="0">
              <a:buNone/>
            </a:pPr>
            <a:r>
              <a:rPr lang="en-IN" dirty="0"/>
              <a:t>function subtract(x, y) {</a:t>
            </a:r>
          </a:p>
          <a:p>
            <a:pPr marL="139700" indent="0">
              <a:buNone/>
            </a:pPr>
            <a:r>
              <a:rPr lang="en-IN" dirty="0"/>
              <a:t>return x - y;</a:t>
            </a:r>
          </a:p>
          <a:p>
            <a:pPr marL="139700" indent="0">
              <a:buNone/>
            </a:pPr>
            <a:r>
              <a:rPr lang="en-IN" dirty="0"/>
              <a:t>}</a:t>
            </a:r>
          </a:p>
          <a:p>
            <a:pPr marL="139700" indent="0">
              <a:buNone/>
            </a:pPr>
            <a:endParaRPr lang="en-IN" dirty="0"/>
          </a:p>
          <a:p>
            <a:pPr marL="139700" indent="0">
              <a:buNone/>
            </a:pPr>
            <a:r>
              <a:rPr lang="en-IN" dirty="0" err="1"/>
              <a:t>module.exports</a:t>
            </a:r>
            <a:r>
              <a:rPr lang="en-IN" dirty="0"/>
              <a:t> = { add, subtract};</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FDE6C7-ECCE-B04C-9A0A-EC0100321519}"/>
              </a:ext>
            </a:extLst>
          </p:cNvPr>
          <p:cNvSpPr txBox="1"/>
          <p:nvPr/>
        </p:nvSpPr>
        <p:spPr>
          <a:xfrm>
            <a:off x="4913906" y="509399"/>
            <a:ext cx="2411238" cy="2246769"/>
          </a:xfrm>
          <a:prstGeom prst="rect">
            <a:avLst/>
          </a:prstGeom>
          <a:noFill/>
        </p:spPr>
        <p:txBody>
          <a:bodyPr wrap="none" rtlCol="0">
            <a:spAutoFit/>
          </a:bodyPr>
          <a:lstStyle/>
          <a:p>
            <a:r>
              <a:rPr lang="en-IN" b="1" dirty="0"/>
              <a:t>Filename: </a:t>
            </a:r>
            <a:r>
              <a:rPr lang="en-IN" b="1" dirty="0" err="1"/>
              <a:t>main.js</a:t>
            </a:r>
            <a:endParaRPr lang="en-IN" b="1" dirty="0"/>
          </a:p>
          <a:p>
            <a:endParaRPr lang="en-IN" b="1" dirty="0"/>
          </a:p>
          <a:p>
            <a:r>
              <a:rPr lang="en-IN" dirty="0" err="1"/>
              <a:t>const</a:t>
            </a:r>
            <a:r>
              <a:rPr lang="en-IN" dirty="0"/>
              <a:t> f = require('./</a:t>
            </a:r>
            <a:r>
              <a:rPr lang="en-IN" dirty="0" err="1"/>
              <a:t>func</a:t>
            </a:r>
            <a:r>
              <a:rPr lang="en-IN" dirty="0"/>
              <a:t>');</a:t>
            </a:r>
          </a:p>
          <a:p>
            <a:endParaRPr lang="en-IN" dirty="0"/>
          </a:p>
          <a:p>
            <a:r>
              <a:rPr lang="en-IN" dirty="0" err="1"/>
              <a:t>console.log</a:t>
            </a:r>
            <a:r>
              <a:rPr lang="en-IN" dirty="0"/>
              <a:t>(</a:t>
            </a:r>
            <a:r>
              <a:rPr lang="en-IN" dirty="0" err="1"/>
              <a:t>f.add</a:t>
            </a:r>
            <a:r>
              <a:rPr lang="en-IN" dirty="0"/>
              <a:t>(4, 4));</a:t>
            </a:r>
          </a:p>
          <a:p>
            <a:r>
              <a:rPr lang="en-IN" dirty="0" err="1"/>
              <a:t>console.log</a:t>
            </a:r>
            <a:r>
              <a:rPr lang="en-IN" dirty="0"/>
              <a:t>(</a:t>
            </a:r>
            <a:r>
              <a:rPr lang="en-IN" dirty="0" err="1"/>
              <a:t>f.subtract</a:t>
            </a:r>
            <a:r>
              <a:rPr lang="en-IN" dirty="0"/>
              <a:t>(8, 4));</a:t>
            </a:r>
          </a:p>
          <a:p>
            <a:endParaRPr lang="en-IN" b="1" dirty="0"/>
          </a:p>
          <a:p>
            <a:pPr fontAlgn="base"/>
            <a:r>
              <a:rPr lang="en-IN" b="1" dirty="0"/>
              <a:t>Output:</a:t>
            </a:r>
            <a:endParaRPr lang="en-IN" dirty="0"/>
          </a:p>
          <a:p>
            <a:r>
              <a:rPr lang="en-IN" dirty="0"/>
              <a:t>8 </a:t>
            </a:r>
          </a:p>
          <a:p>
            <a:r>
              <a:rPr lang="en-IN" dirty="0"/>
              <a:t>4</a:t>
            </a:r>
            <a:endParaRPr lang="en-IN" b="1" dirty="0"/>
          </a:p>
        </p:txBody>
      </p:sp>
    </p:spTree>
    <p:extLst>
      <p:ext uri="{BB962C8B-B14F-4D97-AF65-F5344CB8AC3E}">
        <p14:creationId xmlns:p14="http://schemas.microsoft.com/office/powerpoint/2010/main" val="33695514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Other ways to export a module</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a:buNone/>
            </a:pPr>
            <a:r>
              <a:rPr lang="en-IN" dirty="0"/>
              <a:t>Defining the functions inside </a:t>
            </a:r>
            <a:r>
              <a:rPr lang="en-IN" dirty="0" err="1"/>
              <a:t>module.exports</a:t>
            </a:r>
            <a:r>
              <a:rPr lang="en-IN" dirty="0"/>
              <a:t> object.</a:t>
            </a:r>
          </a:p>
          <a:p>
            <a:pPr marL="139700" indent="0">
              <a:buNone/>
            </a:pPr>
            <a:endParaRPr lang="en-IN" dirty="0"/>
          </a:p>
          <a:p>
            <a:pPr marL="139700" indent="0">
              <a:buNone/>
            </a:pPr>
            <a:endParaRPr lang="en-IN" dirty="0"/>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FDE6C7-ECCE-B04C-9A0A-EC0100321519}"/>
              </a:ext>
            </a:extLst>
          </p:cNvPr>
          <p:cNvSpPr txBox="1"/>
          <p:nvPr/>
        </p:nvSpPr>
        <p:spPr>
          <a:xfrm>
            <a:off x="5033175" y="1630533"/>
            <a:ext cx="2910177" cy="2031325"/>
          </a:xfrm>
          <a:prstGeom prst="rect">
            <a:avLst/>
          </a:prstGeom>
          <a:noFill/>
        </p:spPr>
        <p:txBody>
          <a:bodyPr wrap="square" rtlCol="0">
            <a:spAutoFit/>
          </a:bodyPr>
          <a:lstStyle/>
          <a:p>
            <a:r>
              <a:rPr lang="en-IN" dirty="0" err="1"/>
              <a:t>module.exports</a:t>
            </a:r>
            <a:r>
              <a:rPr lang="en-IN" dirty="0"/>
              <a:t> = {</a:t>
            </a:r>
          </a:p>
          <a:p>
            <a:r>
              <a:rPr lang="en-IN" dirty="0"/>
              <a:t>      add: function (x, y) {</a:t>
            </a:r>
          </a:p>
          <a:p>
            <a:r>
              <a:rPr lang="en-IN" dirty="0"/>
              <a:t>	     return x + y;</a:t>
            </a:r>
          </a:p>
          <a:p>
            <a:r>
              <a:rPr lang="en-IN" dirty="0"/>
              <a:t>   },</a:t>
            </a:r>
          </a:p>
          <a:p>
            <a:endParaRPr lang="en-IN" dirty="0"/>
          </a:p>
          <a:p>
            <a:r>
              <a:rPr lang="en-IN" dirty="0"/>
              <a:t>subtract: function (x, y) {</a:t>
            </a:r>
          </a:p>
          <a:p>
            <a:r>
              <a:rPr lang="en-IN" dirty="0"/>
              <a:t>	      return x - y;</a:t>
            </a:r>
          </a:p>
          <a:p>
            <a:r>
              <a:rPr lang="en-IN" dirty="0"/>
              <a:t>   },</a:t>
            </a:r>
          </a:p>
          <a:p>
            <a:r>
              <a:rPr lang="en-IN" dirty="0"/>
              <a:t>};</a:t>
            </a:r>
          </a:p>
        </p:txBody>
      </p:sp>
    </p:spTree>
    <p:extLst>
      <p:ext uri="{BB962C8B-B14F-4D97-AF65-F5344CB8AC3E}">
        <p14:creationId xmlns:p14="http://schemas.microsoft.com/office/powerpoint/2010/main" val="3906877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843452"/>
          </a:xfrm>
          <a:prstGeom prst="rect">
            <a:avLst/>
          </a:prstGeom>
        </p:spPr>
        <p:txBody>
          <a:bodyPr spcFirstLastPara="1" wrap="square" lIns="91425" tIns="91425" rIns="91425" bIns="91425" anchor="ctr" anchorCtr="0">
            <a:noAutofit/>
          </a:bodyPr>
          <a:lstStyle/>
          <a:p>
            <a:br>
              <a:rPr lang="en-IN"/>
            </a:br>
            <a:r>
              <a:rPr lang="en-IN"/>
              <a:t>Introduction to AngularJS and UI benefits in Angular JS </a:t>
            </a:r>
          </a:p>
        </p:txBody>
      </p:sp>
      <p:sp>
        <p:nvSpPr>
          <p:cNvPr id="74" name="Google Shape;74;p15"/>
          <p:cNvSpPr txBox="1">
            <a:spLocks noGrp="1"/>
          </p:cNvSpPr>
          <p:nvPr>
            <p:ph type="subTitle" idx="1"/>
          </p:nvPr>
        </p:nvSpPr>
        <p:spPr>
          <a:xfrm>
            <a:off x="254075" y="1742204"/>
            <a:ext cx="4045200" cy="641400"/>
          </a:xfrm>
          <a:prstGeom prst="rect">
            <a:avLst/>
          </a:prstGeom>
        </p:spPr>
        <p:txBody>
          <a:bodyPr spcFirstLastPara="1" wrap="square" lIns="91425" tIns="91425" rIns="91425" bIns="91425" anchor="ctr" anchorCtr="0">
            <a:noAutofit/>
          </a:bodyPr>
          <a:lstStyle/>
          <a:p>
            <a:pPr marL="0" indent="0"/>
            <a:r>
              <a:rPr lang="en-IN"/>
              <a:t>AngularJS Architecture</a:t>
            </a:r>
          </a:p>
        </p:txBody>
      </p:sp>
      <p:sp>
        <p:nvSpPr>
          <p:cNvPr id="75" name="Google Shape;75;p15"/>
          <p:cNvSpPr txBox="1">
            <a:spLocks noGrp="1"/>
          </p:cNvSpPr>
          <p:nvPr>
            <p:ph type="body" idx="2"/>
          </p:nvPr>
        </p:nvSpPr>
        <p:spPr>
          <a:xfrm>
            <a:off x="358175" y="2770016"/>
            <a:ext cx="3837000" cy="1812104"/>
          </a:xfrm>
          <a:prstGeom prst="rect">
            <a:avLst/>
          </a:prstGeom>
        </p:spPr>
        <p:txBody>
          <a:bodyPr spcFirstLastPara="1" wrap="square" lIns="91425" tIns="91425" rIns="91425" bIns="91425" anchor="ctr" anchorCtr="0">
            <a:noAutofit/>
          </a:bodyPr>
          <a:lstStyle/>
          <a:p>
            <a:pPr marL="139700" indent="0">
              <a:buNone/>
            </a:pPr>
            <a:endParaRPr lang="en-IN" dirty="0"/>
          </a:p>
          <a:p>
            <a:pPr lvl="0"/>
            <a:endParaRPr lang="en-IN" dirty="0"/>
          </a:p>
          <a:p>
            <a:pPr lvl="0"/>
            <a:r>
              <a:rPr lang="en-IN" dirty="0"/>
              <a:t>MVC stands for Model View Controller. </a:t>
            </a:r>
          </a:p>
          <a:p>
            <a:pPr lvl="0"/>
            <a:r>
              <a:rPr lang="en-IN" dirty="0"/>
              <a:t>It is a software design pattern for developing web applications.</a:t>
            </a:r>
          </a:p>
          <a:p>
            <a:pPr lvl="0"/>
            <a:endParaRPr lang="en-IN" dirty="0"/>
          </a:p>
          <a:p>
            <a:pPr lvl="0"/>
            <a:endParaRPr lang="en-IN" dirty="0"/>
          </a:p>
          <a:p>
            <a:pPr marL="139700" lvl="0" indent="0">
              <a:buNone/>
            </a:pPr>
            <a:endParaRPr lang="en-IN" dirty="0"/>
          </a:p>
          <a:p>
            <a:pPr marL="139700" indent="0">
              <a:buNone/>
            </a:pPr>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https://intellipaat.com/blog/tutorial/angularjs-tutorial/mvc-angularjs/</a:t>
            </a:r>
            <a:endParaRPr lang="en-IN"/>
          </a:p>
          <a:p>
            <a:pPr marL="0" indent="0">
              <a:spcAft>
                <a:spcPts val="1600"/>
              </a:spcAft>
              <a:buNone/>
            </a:pPr>
            <a:endParaRPr lang="en-IN"/>
          </a:p>
          <a:p>
            <a:pPr marL="0" indent="0">
              <a:spcAft>
                <a:spcPts val="1600"/>
              </a:spcAft>
              <a:buNone/>
            </a:pPr>
            <a:endParaRPr/>
          </a:p>
        </p:txBody>
      </p:sp>
      <p:pic>
        <p:nvPicPr>
          <p:cNvPr id="4100" name="Picture 4" descr="mvc">
            <a:extLst>
              <a:ext uri="{FF2B5EF4-FFF2-40B4-BE49-F238E27FC236}">
                <a16:creationId xmlns:a16="http://schemas.microsoft.com/office/drawing/2014/main" id="{B34DEB9F-8585-2ADE-BF82-CE1C0528E3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8424" y="1004887"/>
            <a:ext cx="4635575"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9995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Other ways to export a module</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a:buNone/>
            </a:pPr>
            <a:r>
              <a:rPr lang="en-IN" dirty="0"/>
              <a:t>Defining each function independently as a method of </a:t>
            </a:r>
            <a:r>
              <a:rPr lang="en-IN" dirty="0" err="1"/>
              <a:t>module.exports</a:t>
            </a:r>
            <a:endParaRPr lang="en-IN" dirty="0"/>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FDE6C7-ECCE-B04C-9A0A-EC0100321519}"/>
              </a:ext>
            </a:extLst>
          </p:cNvPr>
          <p:cNvSpPr txBox="1"/>
          <p:nvPr/>
        </p:nvSpPr>
        <p:spPr>
          <a:xfrm>
            <a:off x="5033175" y="1630533"/>
            <a:ext cx="2910177" cy="2031325"/>
          </a:xfrm>
          <a:prstGeom prst="rect">
            <a:avLst/>
          </a:prstGeom>
          <a:noFill/>
        </p:spPr>
        <p:txBody>
          <a:bodyPr wrap="square" rtlCol="0">
            <a:spAutoFit/>
          </a:bodyPr>
          <a:lstStyle/>
          <a:p>
            <a:r>
              <a:rPr lang="en-IN" dirty="0" err="1"/>
              <a:t>module.exports.add</a:t>
            </a:r>
            <a:r>
              <a:rPr lang="en-IN" dirty="0"/>
              <a:t> = function (x, y) {</a:t>
            </a:r>
          </a:p>
          <a:p>
            <a:r>
              <a:rPr lang="en-IN" dirty="0"/>
              <a:t>return x + y;</a:t>
            </a:r>
          </a:p>
          <a:p>
            <a:r>
              <a:rPr lang="en-IN" dirty="0"/>
              <a:t>};</a:t>
            </a:r>
          </a:p>
          <a:p>
            <a:endParaRPr lang="en-IN" dirty="0"/>
          </a:p>
          <a:p>
            <a:r>
              <a:rPr lang="en-IN" dirty="0" err="1"/>
              <a:t>module.exports.subtract</a:t>
            </a:r>
            <a:r>
              <a:rPr lang="en-IN" dirty="0"/>
              <a:t> = function (x, y) {</a:t>
            </a:r>
          </a:p>
          <a:p>
            <a:r>
              <a:rPr lang="en-IN" dirty="0"/>
              <a:t>return x - y;</a:t>
            </a:r>
          </a:p>
          <a:p>
            <a:r>
              <a:rPr lang="en-IN" dirty="0"/>
              <a:t>};</a:t>
            </a:r>
          </a:p>
        </p:txBody>
      </p:sp>
    </p:spTree>
    <p:extLst>
      <p:ext uri="{BB962C8B-B14F-4D97-AF65-F5344CB8AC3E}">
        <p14:creationId xmlns:p14="http://schemas.microsoft.com/office/powerpoint/2010/main" val="93596488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Other ways to export a module</a:t>
            </a:r>
          </a:p>
        </p:txBody>
      </p:sp>
      <p:sp>
        <p:nvSpPr>
          <p:cNvPr id="75" name="Google Shape;75;p15"/>
          <p:cNvSpPr txBox="1">
            <a:spLocks noGrp="1"/>
          </p:cNvSpPr>
          <p:nvPr>
            <p:ph type="body" idx="2"/>
          </p:nvPr>
        </p:nvSpPr>
        <p:spPr>
          <a:xfrm>
            <a:off x="358175" y="2590540"/>
            <a:ext cx="3837000" cy="1753800"/>
          </a:xfrm>
          <a:prstGeom prst="rect">
            <a:avLst/>
          </a:prstGeom>
        </p:spPr>
        <p:txBody>
          <a:bodyPr spcFirstLastPara="1" wrap="square" lIns="91425" tIns="91425" rIns="91425" bIns="91425" anchor="ctr" anchorCtr="0">
            <a:noAutofit/>
          </a:bodyPr>
          <a:lstStyle/>
          <a:p>
            <a:pPr marL="139700" indent="0">
              <a:buNone/>
            </a:pPr>
            <a:r>
              <a:rPr lang="en-IN" b="1" dirty="0"/>
              <a:t>Importing a module from a directory:</a:t>
            </a:r>
          </a:p>
          <a:p>
            <a:pPr marL="139700" indent="0">
              <a:buNone/>
            </a:pPr>
            <a:endParaRPr lang="en-IN" b="1" dirty="0"/>
          </a:p>
          <a:p>
            <a:pPr marL="139700" indent="0">
              <a:buNone/>
            </a:pPr>
            <a:r>
              <a:rPr lang="en-IN" dirty="0"/>
              <a:t>Importing </a:t>
            </a:r>
            <a:r>
              <a:rPr lang="en-IN" dirty="0" err="1"/>
              <a:t>lib.js</a:t>
            </a:r>
            <a:r>
              <a:rPr lang="en-IN" dirty="0"/>
              <a:t> file inside the directory, by prefixing </a:t>
            </a:r>
            <a:r>
              <a:rPr lang="en-IN" dirty="0" err="1"/>
              <a:t>lib.js</a:t>
            </a:r>
            <a:r>
              <a:rPr lang="en-IN" dirty="0"/>
              <a:t> with the directory name.</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6FDE6C7-ECCE-B04C-9A0A-EC0100321519}"/>
              </a:ext>
            </a:extLst>
          </p:cNvPr>
          <p:cNvSpPr txBox="1"/>
          <p:nvPr/>
        </p:nvSpPr>
        <p:spPr>
          <a:xfrm>
            <a:off x="5033175" y="1630533"/>
            <a:ext cx="2910177" cy="954107"/>
          </a:xfrm>
          <a:prstGeom prst="rect">
            <a:avLst/>
          </a:prstGeom>
          <a:noFill/>
        </p:spPr>
        <p:txBody>
          <a:bodyPr wrap="square" rtlCol="0">
            <a:spAutoFit/>
          </a:bodyPr>
          <a:lstStyle/>
          <a:p>
            <a:r>
              <a:rPr lang="en-IN" dirty="0" err="1"/>
              <a:t>const</a:t>
            </a:r>
            <a:r>
              <a:rPr lang="en-IN" dirty="0"/>
              <a:t> lib = require('./mod/lib');</a:t>
            </a:r>
          </a:p>
          <a:p>
            <a:endParaRPr lang="en-IN" dirty="0"/>
          </a:p>
          <a:p>
            <a:r>
              <a:rPr lang="en-IN" dirty="0" err="1"/>
              <a:t>console.log</a:t>
            </a:r>
            <a:r>
              <a:rPr lang="en-IN" dirty="0"/>
              <a:t>(</a:t>
            </a:r>
            <a:r>
              <a:rPr lang="en-IN" dirty="0" err="1"/>
              <a:t>lib.add</a:t>
            </a:r>
            <a:r>
              <a:rPr lang="en-IN" dirty="0"/>
              <a:t>(6, 4));</a:t>
            </a:r>
          </a:p>
          <a:p>
            <a:r>
              <a:rPr lang="en-IN" dirty="0" err="1"/>
              <a:t>console.log</a:t>
            </a:r>
            <a:r>
              <a:rPr lang="en-IN" dirty="0"/>
              <a:t>(</a:t>
            </a:r>
            <a:r>
              <a:rPr lang="en-IN" dirty="0" err="1"/>
              <a:t>lib.subtract</a:t>
            </a:r>
            <a:r>
              <a:rPr lang="en-IN" dirty="0"/>
              <a:t>(12, 4));</a:t>
            </a:r>
          </a:p>
        </p:txBody>
      </p:sp>
    </p:spTree>
    <p:extLst>
      <p:ext uri="{BB962C8B-B14F-4D97-AF65-F5344CB8AC3E}">
        <p14:creationId xmlns:p14="http://schemas.microsoft.com/office/powerpoint/2010/main" val="11889090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There are three types of modules in Node.js</a:t>
            </a:r>
          </a:p>
        </p:txBody>
      </p:sp>
      <p:sp>
        <p:nvSpPr>
          <p:cNvPr id="75" name="Google Shape;75;p15"/>
          <p:cNvSpPr txBox="1">
            <a:spLocks noGrp="1"/>
          </p:cNvSpPr>
          <p:nvPr>
            <p:ph type="body" idx="2"/>
          </p:nvPr>
        </p:nvSpPr>
        <p:spPr>
          <a:xfrm>
            <a:off x="358175" y="2577917"/>
            <a:ext cx="3837000" cy="1753800"/>
          </a:xfrm>
          <a:prstGeom prst="rect">
            <a:avLst/>
          </a:prstGeom>
        </p:spPr>
        <p:txBody>
          <a:bodyPr spcFirstLastPara="1" wrap="square" lIns="91425" tIns="91425" rIns="91425" bIns="91425" anchor="ctr" anchorCtr="0">
            <a:noAutofit/>
          </a:bodyPr>
          <a:lstStyle/>
          <a:p>
            <a:pPr marL="482600" indent="-342900">
              <a:buFont typeface="+mj-lt"/>
              <a:buAutoNum type="arabicPeriod"/>
            </a:pPr>
            <a:r>
              <a:rPr lang="en-IN" dirty="0"/>
              <a:t>Importing from local module:</a:t>
            </a:r>
          </a:p>
          <a:p>
            <a:pPr marL="482600" indent="-342900">
              <a:buFont typeface="+mj-lt"/>
              <a:buAutoNum type="arabicPeriod"/>
            </a:pPr>
            <a:r>
              <a:rPr lang="en-IN" dirty="0"/>
              <a:t>Importing from core modules:</a:t>
            </a:r>
          </a:p>
          <a:p>
            <a:pPr marL="482600" indent="-342900">
              <a:buFont typeface="+mj-lt"/>
              <a:buAutoNum type="arabicPeriod"/>
            </a:pPr>
            <a:r>
              <a:rPr lang="en-IN" dirty="0"/>
              <a:t>Importing from third party modules: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ree Ways to Share Node.js Modules Across Multiple Projects – ReverentGeek">
            <a:extLst>
              <a:ext uri="{FF2B5EF4-FFF2-40B4-BE49-F238E27FC236}">
                <a16:creationId xmlns:a16="http://schemas.microsoft.com/office/drawing/2014/main" id="{E2987DFC-0DDA-D947-884B-47AC3C2BC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574" y="1490509"/>
            <a:ext cx="4992426" cy="249621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D425B3DD-6E19-3241-9FFA-84A3EFDED38A}"/>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reverentgeek.com</a:t>
            </a:r>
            <a:r>
              <a:rPr lang="en-US" altLang="en-US" dirty="0">
                <a:solidFill>
                  <a:srgbClr val="565656"/>
                </a:solidFill>
                <a:latin typeface="ArialMT"/>
              </a:rPr>
              <a:t>/content/images/3-ways-to-share-nodejs-modules-across-multiple-projects/3-ways-to-share-nodejs-modules-across-multiple-projects.jpg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24109727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There are three types of modules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a:buNone/>
            </a:pPr>
            <a:r>
              <a:rPr lang="en-IN" b="1" dirty="0"/>
              <a:t>Importing from local module:</a:t>
            </a:r>
            <a:r>
              <a:rPr lang="en-IN" dirty="0"/>
              <a:t> These modules are created by the user and can be imported as:</a:t>
            </a:r>
          </a:p>
          <a:p>
            <a:pPr marL="139700" indent="0">
              <a:buNone/>
            </a:pPr>
            <a:endParaRPr lang="en-IN" dirty="0"/>
          </a:p>
          <a:p>
            <a:pPr marL="139700" indent="0">
              <a:buNone/>
            </a:pPr>
            <a:r>
              <a:rPr lang="en-IN" dirty="0" err="1"/>
              <a:t>const</a:t>
            </a:r>
            <a:r>
              <a:rPr lang="en-IN" dirty="0"/>
              <a:t> var = require('./</a:t>
            </a:r>
            <a:r>
              <a:rPr lang="en-IN" dirty="0" err="1"/>
              <a:t>filename.js</a:t>
            </a:r>
            <a:r>
              <a:rPr lang="en-IN" dirty="0"/>
              <a:t>'); // OR </a:t>
            </a:r>
            <a:r>
              <a:rPr lang="en-IN" dirty="0" err="1"/>
              <a:t>const</a:t>
            </a:r>
            <a:r>
              <a:rPr lang="en-IN" dirty="0"/>
              <a:t> var = require('./path/</a:t>
            </a:r>
            <a:r>
              <a:rPr lang="en-IN" dirty="0" err="1"/>
              <a:t>filename.js</a:t>
            </a:r>
            <a:r>
              <a:rPr lang="en-IN" dirty="0"/>
              <a:t>');</a:t>
            </a:r>
          </a:p>
          <a:p>
            <a:pPr marL="482600" indent="-342900">
              <a:buFont typeface="+mj-lt"/>
              <a:buAutoNum type="arabicPeriod"/>
            </a:pPr>
            <a:endParaRPr lang="en-IN" dirty="0"/>
          </a:p>
          <a:p>
            <a:pPr marL="482600" indent="-342900">
              <a:buFont typeface="+mj-lt"/>
              <a:buAutoNum type="arabicPeriod"/>
            </a:pPr>
            <a:endParaRPr lang="en-IN" dirty="0"/>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ree Ways to Share Node.js Modules Across Multiple Projects – ReverentGeek">
            <a:extLst>
              <a:ext uri="{FF2B5EF4-FFF2-40B4-BE49-F238E27FC236}">
                <a16:creationId xmlns:a16="http://schemas.microsoft.com/office/drawing/2014/main" id="{E2987DFC-0DDA-D947-884B-47AC3C2BC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574" y="1490509"/>
            <a:ext cx="4992426" cy="249621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D425B3DD-6E19-3241-9FFA-84A3EFDED38A}"/>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reverentgeek.com</a:t>
            </a:r>
            <a:r>
              <a:rPr lang="en-US" altLang="en-US" dirty="0">
                <a:solidFill>
                  <a:srgbClr val="565656"/>
                </a:solidFill>
                <a:latin typeface="ArialMT"/>
              </a:rPr>
              <a:t>/content/images/3-ways-to-share-nodejs-modules-across-multiple-projects/3-ways-to-share-nodejs-modules-across-multiple-projects.jpg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199445879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There are three types of modules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Importing from core modules:</a:t>
            </a:r>
            <a:r>
              <a:rPr lang="en-IN" dirty="0"/>
              <a:t> These modules are inbuilt in Node.js and can be imported as:</a:t>
            </a:r>
          </a:p>
          <a:p>
            <a:pPr marL="139700" indent="0" fontAlgn="base">
              <a:buNone/>
            </a:pPr>
            <a:endParaRPr lang="en-IN" dirty="0"/>
          </a:p>
          <a:p>
            <a:pPr marL="139700" indent="0" fontAlgn="base">
              <a:buNone/>
            </a:pPr>
            <a:r>
              <a:rPr lang="en-IN" dirty="0" err="1"/>
              <a:t>const</a:t>
            </a:r>
            <a:r>
              <a:rPr lang="en-IN" dirty="0"/>
              <a:t> var = require('fs');</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ree Ways to Share Node.js Modules Across Multiple Projects – ReverentGeek">
            <a:extLst>
              <a:ext uri="{FF2B5EF4-FFF2-40B4-BE49-F238E27FC236}">
                <a16:creationId xmlns:a16="http://schemas.microsoft.com/office/drawing/2014/main" id="{E2987DFC-0DDA-D947-884B-47AC3C2BC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574" y="1490509"/>
            <a:ext cx="4992426" cy="249621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D425B3DD-6E19-3241-9FFA-84A3EFDED38A}"/>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reverentgeek.com</a:t>
            </a:r>
            <a:r>
              <a:rPr lang="en-US" altLang="en-US" dirty="0">
                <a:solidFill>
                  <a:srgbClr val="565656"/>
                </a:solidFill>
                <a:latin typeface="ArialMT"/>
              </a:rPr>
              <a:t>/content/images/3-ways-to-share-nodejs-modules-across-multiple-projects/3-ways-to-share-nodejs-modules-across-multiple-projects.jpg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61341514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There are three types of modules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Importing from third party modules:</a:t>
            </a:r>
            <a:r>
              <a:rPr lang="en-IN" dirty="0"/>
              <a:t> These modules are installed using a package manager such as </a:t>
            </a:r>
            <a:r>
              <a:rPr lang="en-IN" dirty="0" err="1"/>
              <a:t>npm</a:t>
            </a:r>
            <a:r>
              <a:rPr lang="en-IN" dirty="0"/>
              <a:t>. Examples of third party modules are express, mongoose, </a:t>
            </a:r>
            <a:r>
              <a:rPr lang="en-IN" dirty="0" err="1"/>
              <a:t>nodemon</a:t>
            </a:r>
            <a:r>
              <a:rPr lang="en-IN" dirty="0"/>
              <a:t>, etc. These are imported as:</a:t>
            </a:r>
          </a:p>
          <a:p>
            <a:pPr marL="139700" indent="0" fontAlgn="base">
              <a:buNone/>
            </a:pPr>
            <a:endParaRPr lang="en-IN" dirty="0"/>
          </a:p>
          <a:p>
            <a:pPr marL="139700" indent="0" fontAlgn="base">
              <a:buNone/>
            </a:pPr>
            <a:r>
              <a:rPr lang="en-IN" dirty="0" err="1"/>
              <a:t>const</a:t>
            </a:r>
            <a:r>
              <a:rPr lang="en-IN" dirty="0"/>
              <a:t> express = require('express');</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ree Ways to Share Node.js Modules Across Multiple Projects – ReverentGeek">
            <a:extLst>
              <a:ext uri="{FF2B5EF4-FFF2-40B4-BE49-F238E27FC236}">
                <a16:creationId xmlns:a16="http://schemas.microsoft.com/office/drawing/2014/main" id="{E2987DFC-0DDA-D947-884B-47AC3C2BCD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574" y="1490509"/>
            <a:ext cx="4992426" cy="2496213"/>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D425B3DD-6E19-3241-9FFA-84A3EFDED38A}"/>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reverentgeek.com</a:t>
            </a:r>
            <a:r>
              <a:rPr lang="en-US" altLang="en-US" dirty="0">
                <a:solidFill>
                  <a:srgbClr val="565656"/>
                </a:solidFill>
                <a:latin typeface="ArialMT"/>
              </a:rPr>
              <a:t>/content/images/3-ways-to-share-nodejs-modules-across-multiple-projects/3-ways-to-share-nodejs-modules-across-multiple-projects.jpg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970672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Introduction </a:t>
            </a:r>
            <a:r>
              <a:rPr lang="en-IN" dirty="0" err="1"/>
              <a:t>package.json</a:t>
            </a:r>
            <a:r>
              <a:rPr lang="en-IN" dirty="0"/>
              <a:t> file</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fontAlgn="base"/>
            <a:r>
              <a:rPr lang="en-IN" dirty="0"/>
              <a:t>The </a:t>
            </a:r>
            <a:r>
              <a:rPr lang="en-IN" b="1" dirty="0" err="1"/>
              <a:t>package.json</a:t>
            </a:r>
            <a:r>
              <a:rPr lang="en-IN" dirty="0"/>
              <a:t> file is the heart of Node.js system. It is the manifest file of any Node.js project and contains the metadata of the project. The </a:t>
            </a:r>
            <a:r>
              <a:rPr lang="en-IN" dirty="0" err="1"/>
              <a:t>package.json</a:t>
            </a:r>
            <a:r>
              <a:rPr lang="en-IN" dirty="0"/>
              <a:t> file is the essential part to understand, learn and work with the Node.js. It is the first step to learn about development in Node.js.</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D425B3DD-6E19-3241-9FFA-84A3EFDED38A}"/>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https://media-exp1.licdn.com/</a:t>
            </a:r>
            <a:r>
              <a:rPr lang="en-US" altLang="en-US" dirty="0" err="1">
                <a:solidFill>
                  <a:srgbClr val="565656"/>
                </a:solidFill>
                <a:latin typeface="ArialMT"/>
              </a:rPr>
              <a:t>dms</a:t>
            </a:r>
            <a:r>
              <a:rPr lang="en-US" altLang="en-US" dirty="0">
                <a:solidFill>
                  <a:srgbClr val="565656"/>
                </a:solidFill>
                <a:latin typeface="ArialMT"/>
              </a:rPr>
              <a:t>/image/C4E0DAQEkv_Z0B0NsDQ/learning-public-crop_288_512/0/1568669708190?e=2147483647&amp;v=</a:t>
            </a:r>
            <a:r>
              <a:rPr lang="en-US" altLang="en-US" dirty="0" err="1">
                <a:solidFill>
                  <a:srgbClr val="565656"/>
                </a:solidFill>
                <a:latin typeface="ArialMT"/>
              </a:rPr>
              <a:t>beta&amp;t</a:t>
            </a:r>
            <a:r>
              <a:rPr lang="en-US" altLang="en-US" dirty="0">
                <a:solidFill>
                  <a:srgbClr val="565656"/>
                </a:solidFill>
                <a:latin typeface="ArialMT"/>
              </a:rPr>
              <a:t>=HBztHgW9LhTcwsskwRwnevmN3WS0Q-FQFXTPspKe8Wg</a:t>
            </a:r>
            <a:endParaRPr lang="en-US" altLang="en-US" sz="1800" dirty="0">
              <a:solidFill>
                <a:schemeClr val="tx1"/>
              </a:solidFill>
              <a:latin typeface="Arial" panose="020B0604020202020204" pitchFamily="34" charset="0"/>
            </a:endParaRPr>
          </a:p>
        </p:txBody>
      </p:sp>
      <p:pic>
        <p:nvPicPr>
          <p:cNvPr id="11266" name="Picture 2" descr="What is the package.json file? - Node.js Video Tutorial | LinkedIn  Learning, formerly Lynda.com">
            <a:extLst>
              <a:ext uri="{FF2B5EF4-FFF2-40B4-BE49-F238E27FC236}">
                <a16:creationId xmlns:a16="http://schemas.microsoft.com/office/drawing/2014/main" id="{614C95BA-E800-D341-A71D-F1D84C9FE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09059"/>
            <a:ext cx="4597089" cy="258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1721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What does </a:t>
            </a:r>
            <a:r>
              <a:rPr lang="en-IN" dirty="0" err="1"/>
              <a:t>package.json</a:t>
            </a:r>
            <a:r>
              <a:rPr lang="en-IN" dirty="0"/>
              <a:t> file consist of? </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The metadata information in </a:t>
            </a:r>
            <a:r>
              <a:rPr lang="en-IN" b="1" dirty="0" err="1"/>
              <a:t>package.json</a:t>
            </a:r>
            <a:r>
              <a:rPr lang="en-IN" dirty="0"/>
              <a:t> file can be categorized into below categories: </a:t>
            </a:r>
          </a:p>
          <a:p>
            <a:pPr marL="139700" indent="0" fontAlgn="base">
              <a:buNone/>
            </a:pPr>
            <a:br>
              <a:rPr lang="en-IN" dirty="0"/>
            </a:br>
            <a:r>
              <a:rPr lang="en-IN" b="1" dirty="0"/>
              <a:t>1. Identifying metadata properties:</a:t>
            </a:r>
            <a:r>
              <a:rPr lang="en-IN" dirty="0"/>
              <a:t> It basically consist of the properties to identify the module/project such as the name of the project, current version of the module, license, author of the project, description about the project etc.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D425B3DD-6E19-3241-9FFA-84A3EFDED38A}"/>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https://media-exp1.licdn.com/</a:t>
            </a:r>
            <a:r>
              <a:rPr lang="en-US" altLang="en-US" dirty="0" err="1">
                <a:solidFill>
                  <a:srgbClr val="565656"/>
                </a:solidFill>
                <a:latin typeface="ArialMT"/>
              </a:rPr>
              <a:t>dms</a:t>
            </a:r>
            <a:r>
              <a:rPr lang="en-US" altLang="en-US" dirty="0">
                <a:solidFill>
                  <a:srgbClr val="565656"/>
                </a:solidFill>
                <a:latin typeface="ArialMT"/>
              </a:rPr>
              <a:t>/image/C4E0DAQEkv_Z0B0NsDQ/learning-public-crop_288_512/0/1568669708190?e=2147483647&amp;v=</a:t>
            </a:r>
            <a:r>
              <a:rPr lang="en-US" altLang="en-US" dirty="0" err="1">
                <a:solidFill>
                  <a:srgbClr val="565656"/>
                </a:solidFill>
                <a:latin typeface="ArialMT"/>
              </a:rPr>
              <a:t>beta&amp;t</a:t>
            </a:r>
            <a:r>
              <a:rPr lang="en-US" altLang="en-US" dirty="0">
                <a:solidFill>
                  <a:srgbClr val="565656"/>
                </a:solidFill>
                <a:latin typeface="ArialMT"/>
              </a:rPr>
              <a:t>=HBztHgW9LhTcwsskwRwnevmN3WS0Q-FQFXTPspKe8Wg</a:t>
            </a:r>
            <a:endParaRPr lang="en-US" altLang="en-US" sz="1800" dirty="0">
              <a:solidFill>
                <a:schemeClr val="tx1"/>
              </a:solidFill>
              <a:latin typeface="Arial" panose="020B0604020202020204" pitchFamily="34" charset="0"/>
            </a:endParaRPr>
          </a:p>
        </p:txBody>
      </p:sp>
      <p:pic>
        <p:nvPicPr>
          <p:cNvPr id="11266" name="Picture 2" descr="What is the package.json file? - Node.js Video Tutorial | LinkedIn  Learning, formerly Lynda.com">
            <a:extLst>
              <a:ext uri="{FF2B5EF4-FFF2-40B4-BE49-F238E27FC236}">
                <a16:creationId xmlns:a16="http://schemas.microsoft.com/office/drawing/2014/main" id="{614C95BA-E800-D341-A71D-F1D84C9FE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09059"/>
            <a:ext cx="4597089" cy="258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22509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What does </a:t>
            </a:r>
            <a:r>
              <a:rPr lang="en-IN" dirty="0" err="1"/>
              <a:t>package.json</a:t>
            </a:r>
            <a:r>
              <a:rPr lang="en-IN" dirty="0"/>
              <a:t> file consist of? </a:t>
            </a:r>
          </a:p>
        </p:txBody>
      </p:sp>
      <p:sp>
        <p:nvSpPr>
          <p:cNvPr id="75" name="Google Shape;75;p15"/>
          <p:cNvSpPr txBox="1">
            <a:spLocks noGrp="1"/>
          </p:cNvSpPr>
          <p:nvPr>
            <p:ph type="body" idx="2"/>
          </p:nvPr>
        </p:nvSpPr>
        <p:spPr>
          <a:xfrm>
            <a:off x="358175" y="2591074"/>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2. Functional metadata properties:</a:t>
            </a:r>
            <a:r>
              <a:rPr lang="en-IN" dirty="0"/>
              <a:t> As the name suggests, it consists of the functional values/properties of the project/module such as the entry/starting point of the module, dependencies in project, scripts being used, repository links of Node project etc. </a:t>
            </a:r>
          </a:p>
          <a:p>
            <a:pPr marL="139700" indent="0">
              <a:buNone/>
            </a:pPr>
            <a:endParaRPr lang="en-IN" dirty="0"/>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D425B3DD-6E19-3241-9FFA-84A3EFDED38A}"/>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https://media-exp1.licdn.com/</a:t>
            </a:r>
            <a:r>
              <a:rPr lang="en-US" altLang="en-US" dirty="0" err="1">
                <a:solidFill>
                  <a:srgbClr val="565656"/>
                </a:solidFill>
                <a:latin typeface="ArialMT"/>
              </a:rPr>
              <a:t>dms</a:t>
            </a:r>
            <a:r>
              <a:rPr lang="en-US" altLang="en-US" dirty="0">
                <a:solidFill>
                  <a:srgbClr val="565656"/>
                </a:solidFill>
                <a:latin typeface="ArialMT"/>
              </a:rPr>
              <a:t>/image/C4E0DAQEkv_Z0B0NsDQ/learning-public-crop_288_512/0/1568669708190?e=2147483647&amp;v=</a:t>
            </a:r>
            <a:r>
              <a:rPr lang="en-US" altLang="en-US" dirty="0" err="1">
                <a:solidFill>
                  <a:srgbClr val="565656"/>
                </a:solidFill>
                <a:latin typeface="ArialMT"/>
              </a:rPr>
              <a:t>beta&amp;t</a:t>
            </a:r>
            <a:r>
              <a:rPr lang="en-US" altLang="en-US" dirty="0">
                <a:solidFill>
                  <a:srgbClr val="565656"/>
                </a:solidFill>
                <a:latin typeface="ArialMT"/>
              </a:rPr>
              <a:t>=HBztHgW9LhTcwsskwRwnevmN3WS0Q-FQFXTPspKe8Wg</a:t>
            </a:r>
            <a:endParaRPr lang="en-US" altLang="en-US" sz="1800" dirty="0">
              <a:solidFill>
                <a:schemeClr val="tx1"/>
              </a:solidFill>
              <a:latin typeface="Arial" panose="020B0604020202020204" pitchFamily="34" charset="0"/>
            </a:endParaRPr>
          </a:p>
        </p:txBody>
      </p:sp>
      <p:pic>
        <p:nvPicPr>
          <p:cNvPr id="11266" name="Picture 2" descr="What is the package.json file? - Node.js Video Tutorial | LinkedIn  Learning, formerly Lynda.com">
            <a:extLst>
              <a:ext uri="{FF2B5EF4-FFF2-40B4-BE49-F238E27FC236}">
                <a16:creationId xmlns:a16="http://schemas.microsoft.com/office/drawing/2014/main" id="{614C95BA-E800-D341-A71D-F1D84C9FE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09059"/>
            <a:ext cx="4597089" cy="258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1147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Creating a </a:t>
            </a:r>
            <a:r>
              <a:rPr lang="en-IN" dirty="0" err="1"/>
              <a:t>package.json</a:t>
            </a:r>
            <a:r>
              <a:rPr lang="en-IN" dirty="0"/>
              <a:t> file: </a:t>
            </a:r>
          </a:p>
        </p:txBody>
      </p:sp>
      <p:sp>
        <p:nvSpPr>
          <p:cNvPr id="75" name="Google Shape;75;p15"/>
          <p:cNvSpPr txBox="1">
            <a:spLocks noGrp="1"/>
          </p:cNvSpPr>
          <p:nvPr>
            <p:ph type="body" idx="2"/>
          </p:nvPr>
        </p:nvSpPr>
        <p:spPr>
          <a:xfrm>
            <a:off x="358175" y="249790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A </a:t>
            </a:r>
            <a:r>
              <a:rPr lang="en-IN" b="1" dirty="0" err="1"/>
              <a:t>package.json</a:t>
            </a:r>
            <a:r>
              <a:rPr lang="en-IN" dirty="0"/>
              <a:t> file can be created in two ways: </a:t>
            </a:r>
          </a:p>
          <a:p>
            <a:pPr marL="139700" indent="0" fontAlgn="base">
              <a:buNone/>
            </a:pPr>
            <a:endParaRPr lang="en-IN" dirty="0"/>
          </a:p>
          <a:p>
            <a:pPr marL="482600" indent="-342900" fontAlgn="base">
              <a:buAutoNum type="arabicPeriod"/>
            </a:pPr>
            <a:r>
              <a:rPr lang="en-IN" dirty="0"/>
              <a:t>Using </a:t>
            </a:r>
            <a:r>
              <a:rPr lang="en-IN" dirty="0" err="1"/>
              <a:t>npm</a:t>
            </a:r>
            <a:r>
              <a:rPr lang="en-IN" dirty="0"/>
              <a:t> </a:t>
            </a:r>
            <a:r>
              <a:rPr lang="en-IN" dirty="0" err="1"/>
              <a:t>init</a:t>
            </a:r>
            <a:r>
              <a:rPr lang="en-IN" dirty="0"/>
              <a:t> </a:t>
            </a:r>
          </a:p>
          <a:p>
            <a:pPr marL="482600" indent="-342900" fontAlgn="base">
              <a:buAutoNum type="arabicPeriod"/>
            </a:pPr>
            <a:r>
              <a:rPr lang="en-IN" dirty="0"/>
              <a:t>Writing directly to file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D425B3DD-6E19-3241-9FFA-84A3EFDED38A}"/>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https://media-exp1.licdn.com/</a:t>
            </a:r>
            <a:r>
              <a:rPr lang="en-US" altLang="en-US" dirty="0" err="1">
                <a:solidFill>
                  <a:srgbClr val="565656"/>
                </a:solidFill>
                <a:latin typeface="ArialMT"/>
              </a:rPr>
              <a:t>dms</a:t>
            </a:r>
            <a:r>
              <a:rPr lang="en-US" altLang="en-US" dirty="0">
                <a:solidFill>
                  <a:srgbClr val="565656"/>
                </a:solidFill>
                <a:latin typeface="ArialMT"/>
              </a:rPr>
              <a:t>/image/C4E0DAQEkv_Z0B0NsDQ/learning-public-crop_288_512/0/1568669708190?e=2147483647&amp;v=</a:t>
            </a:r>
            <a:r>
              <a:rPr lang="en-US" altLang="en-US" dirty="0" err="1">
                <a:solidFill>
                  <a:srgbClr val="565656"/>
                </a:solidFill>
                <a:latin typeface="ArialMT"/>
              </a:rPr>
              <a:t>beta&amp;t</a:t>
            </a:r>
            <a:r>
              <a:rPr lang="en-US" altLang="en-US" dirty="0">
                <a:solidFill>
                  <a:srgbClr val="565656"/>
                </a:solidFill>
                <a:latin typeface="ArialMT"/>
              </a:rPr>
              <a:t>=HBztHgW9LhTcwsskwRwnevmN3WS0Q-FQFXTPspKe8Wg</a:t>
            </a:r>
            <a:endParaRPr lang="en-US" altLang="en-US" sz="1800" dirty="0">
              <a:solidFill>
                <a:schemeClr val="tx1"/>
              </a:solidFill>
              <a:latin typeface="Arial" panose="020B0604020202020204" pitchFamily="34" charset="0"/>
            </a:endParaRPr>
          </a:p>
        </p:txBody>
      </p:sp>
      <p:pic>
        <p:nvPicPr>
          <p:cNvPr id="11266" name="Picture 2" descr="What is the package.json file? - Node.js Video Tutorial | LinkedIn  Learning, formerly Lynda.com">
            <a:extLst>
              <a:ext uri="{FF2B5EF4-FFF2-40B4-BE49-F238E27FC236}">
                <a16:creationId xmlns:a16="http://schemas.microsoft.com/office/drawing/2014/main" id="{614C95BA-E800-D341-A71D-F1D84C9FE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09059"/>
            <a:ext cx="4597089" cy="258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274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843452"/>
          </a:xfrm>
          <a:prstGeom prst="rect">
            <a:avLst/>
          </a:prstGeom>
        </p:spPr>
        <p:txBody>
          <a:bodyPr spcFirstLastPara="1" wrap="square" lIns="91425" tIns="91425" rIns="91425" bIns="91425" anchor="ctr" anchorCtr="0">
            <a:noAutofit/>
          </a:bodyPr>
          <a:lstStyle/>
          <a:p>
            <a:br>
              <a:rPr lang="en-IN"/>
            </a:br>
            <a:r>
              <a:rPr lang="en-IN"/>
              <a:t>Introduction to AngularJS and UI benefits in Angular JS </a:t>
            </a:r>
          </a:p>
        </p:txBody>
      </p:sp>
      <p:sp>
        <p:nvSpPr>
          <p:cNvPr id="74" name="Google Shape;74;p15"/>
          <p:cNvSpPr txBox="1">
            <a:spLocks noGrp="1"/>
          </p:cNvSpPr>
          <p:nvPr>
            <p:ph type="subTitle" idx="1"/>
          </p:nvPr>
        </p:nvSpPr>
        <p:spPr>
          <a:xfrm>
            <a:off x="254075" y="1742204"/>
            <a:ext cx="4045200" cy="641400"/>
          </a:xfrm>
          <a:prstGeom prst="rect">
            <a:avLst/>
          </a:prstGeom>
        </p:spPr>
        <p:txBody>
          <a:bodyPr spcFirstLastPara="1" wrap="square" lIns="91425" tIns="91425" rIns="91425" bIns="91425" anchor="ctr" anchorCtr="0">
            <a:noAutofit/>
          </a:bodyPr>
          <a:lstStyle/>
          <a:p>
            <a:pPr marL="0" indent="0"/>
            <a:r>
              <a:rPr lang="en-IN"/>
              <a:t>Concepts of AngularJS</a:t>
            </a:r>
          </a:p>
        </p:txBody>
      </p:sp>
      <p:sp>
        <p:nvSpPr>
          <p:cNvPr id="75" name="Google Shape;75;p15"/>
          <p:cNvSpPr txBox="1">
            <a:spLocks noGrp="1"/>
          </p:cNvSpPr>
          <p:nvPr>
            <p:ph type="body" idx="2"/>
          </p:nvPr>
        </p:nvSpPr>
        <p:spPr>
          <a:xfrm>
            <a:off x="358175" y="2759897"/>
            <a:ext cx="3837000" cy="1812104"/>
          </a:xfrm>
          <a:prstGeom prst="rect">
            <a:avLst/>
          </a:prstGeom>
        </p:spPr>
        <p:txBody>
          <a:bodyPr spcFirstLastPara="1" wrap="square" lIns="91425" tIns="91425" rIns="91425" bIns="91425" anchor="ctr" anchorCtr="0">
            <a:noAutofit/>
          </a:bodyPr>
          <a:lstStyle/>
          <a:p>
            <a:pPr marL="139700" lvl="0" indent="0">
              <a:buNone/>
            </a:pPr>
            <a:endParaRPr lang="en-IN" dirty="0"/>
          </a:p>
          <a:p>
            <a:pPr lvl="0"/>
            <a:endParaRPr lang="en-IN" dirty="0"/>
          </a:p>
          <a:p>
            <a:pPr lvl="0"/>
            <a:endParaRPr lang="en-IN" dirty="0"/>
          </a:p>
          <a:p>
            <a:pPr lvl="0"/>
            <a:r>
              <a:rPr lang="en-IN" dirty="0"/>
              <a:t>Modules </a:t>
            </a:r>
          </a:p>
          <a:p>
            <a:pPr lvl="0"/>
            <a:r>
              <a:rPr lang="en-IN" dirty="0"/>
              <a:t>Directives </a:t>
            </a:r>
          </a:p>
          <a:p>
            <a:pPr lvl="0"/>
            <a:r>
              <a:rPr lang="en-IN" dirty="0"/>
              <a:t>Expressions</a:t>
            </a:r>
          </a:p>
          <a:p>
            <a:pPr lvl="0"/>
            <a:r>
              <a:rPr lang="en-IN" dirty="0"/>
              <a:t>Controller</a:t>
            </a:r>
          </a:p>
          <a:p>
            <a:pPr lvl="0"/>
            <a:r>
              <a:rPr lang="en-IN" dirty="0"/>
              <a:t>Scope</a:t>
            </a:r>
          </a:p>
          <a:p>
            <a:pPr lvl="0"/>
            <a:r>
              <a:rPr lang="en-IN" dirty="0"/>
              <a:t>Data Binding</a:t>
            </a:r>
          </a:p>
          <a:p>
            <a:pPr marL="139700" lvl="0" indent="0">
              <a:buNone/>
            </a:pPr>
            <a:endParaRPr lang="en-IN" dirty="0"/>
          </a:p>
          <a:p>
            <a:pPr marL="139700" lvl="0" indent="0">
              <a:buNone/>
            </a:pPr>
            <a:endParaRPr lang="en-IN" dirty="0"/>
          </a:p>
          <a:p>
            <a:pPr marL="139700" indent="0">
              <a:buNone/>
            </a:pPr>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https://docs.angularjs.org/guide/concepts</a:t>
            </a:r>
            <a:endParaRPr lang="en-IN"/>
          </a:p>
          <a:p>
            <a:pPr marL="0" indent="0">
              <a:spcAft>
                <a:spcPts val="1600"/>
              </a:spcAft>
              <a:buNone/>
            </a:pPr>
            <a:endParaRPr lang="en-IN"/>
          </a:p>
          <a:p>
            <a:pPr marL="0" indent="0">
              <a:spcAft>
                <a:spcPts val="1600"/>
              </a:spcAft>
              <a:buNone/>
            </a:pPr>
            <a:endParaRPr lang="en-IN"/>
          </a:p>
          <a:p>
            <a:pPr marL="0" indent="0">
              <a:spcAft>
                <a:spcPts val="1600"/>
              </a:spcAft>
              <a:buNone/>
            </a:pPr>
            <a:endParaRPr/>
          </a:p>
        </p:txBody>
      </p:sp>
      <p:pic>
        <p:nvPicPr>
          <p:cNvPr id="2" name="Picture 1">
            <a:extLst>
              <a:ext uri="{FF2B5EF4-FFF2-40B4-BE49-F238E27FC236}">
                <a16:creationId xmlns:a16="http://schemas.microsoft.com/office/drawing/2014/main" id="{38DF1C24-400D-5EDE-15C4-984E04D3860B}"/>
              </a:ext>
            </a:extLst>
          </p:cNvPr>
          <p:cNvPicPr>
            <a:picLocks noChangeAspect="1"/>
          </p:cNvPicPr>
          <p:nvPr/>
        </p:nvPicPr>
        <p:blipFill>
          <a:blip r:embed="rId4"/>
          <a:stretch>
            <a:fillRect/>
          </a:stretch>
        </p:blipFill>
        <p:spPr>
          <a:xfrm>
            <a:off x="4572000" y="1556952"/>
            <a:ext cx="4572000" cy="2646748"/>
          </a:xfrm>
          <a:prstGeom prst="rect">
            <a:avLst/>
          </a:prstGeom>
        </p:spPr>
      </p:pic>
    </p:spTree>
    <p:extLst>
      <p:ext uri="{BB962C8B-B14F-4D97-AF65-F5344CB8AC3E}">
        <p14:creationId xmlns:p14="http://schemas.microsoft.com/office/powerpoint/2010/main" val="124954459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406321"/>
            <a:ext cx="4045200" cy="641400"/>
          </a:xfrm>
          <a:prstGeom prst="rect">
            <a:avLst/>
          </a:prstGeom>
        </p:spPr>
        <p:txBody>
          <a:bodyPr spcFirstLastPara="1" wrap="square" lIns="91425" tIns="91425" rIns="91425" bIns="91425" anchor="ctr" anchorCtr="0">
            <a:noAutofit/>
          </a:bodyPr>
          <a:lstStyle/>
          <a:p>
            <a:pPr fontAlgn="base"/>
            <a:r>
              <a:rPr lang="en-IN" dirty="0"/>
              <a:t>Creating a </a:t>
            </a:r>
            <a:r>
              <a:rPr lang="en-IN" dirty="0" err="1"/>
              <a:t>package.json</a:t>
            </a:r>
            <a:r>
              <a:rPr lang="en-IN" dirty="0"/>
              <a:t> file: </a:t>
            </a:r>
          </a:p>
        </p:txBody>
      </p:sp>
      <p:sp>
        <p:nvSpPr>
          <p:cNvPr id="75" name="Google Shape;75;p15"/>
          <p:cNvSpPr txBox="1">
            <a:spLocks noGrp="1"/>
          </p:cNvSpPr>
          <p:nvPr>
            <p:ph type="body" idx="2"/>
          </p:nvPr>
        </p:nvSpPr>
        <p:spPr>
          <a:xfrm>
            <a:off x="358175" y="2404943"/>
            <a:ext cx="3837000" cy="2152770"/>
          </a:xfrm>
          <a:prstGeom prst="rect">
            <a:avLst/>
          </a:prstGeom>
        </p:spPr>
        <p:txBody>
          <a:bodyPr spcFirstLastPara="1" wrap="square" lIns="91425" tIns="91425" rIns="91425" bIns="91425" anchor="ctr" anchorCtr="0">
            <a:noAutofit/>
          </a:bodyPr>
          <a:lstStyle/>
          <a:p>
            <a:pPr marL="482600" indent="-342900" fontAlgn="base">
              <a:buAutoNum type="arabicPeriod"/>
            </a:pPr>
            <a:r>
              <a:rPr lang="en-IN" b="1" dirty="0"/>
              <a:t>Using </a:t>
            </a:r>
            <a:r>
              <a:rPr lang="en-IN" b="1" dirty="0" err="1"/>
              <a:t>npm</a:t>
            </a:r>
            <a:r>
              <a:rPr lang="en-IN" b="1" dirty="0"/>
              <a:t> </a:t>
            </a:r>
            <a:r>
              <a:rPr lang="en-IN" b="1" dirty="0" err="1"/>
              <a:t>init</a:t>
            </a:r>
            <a:r>
              <a:rPr lang="en-IN" b="1" dirty="0"/>
              <a:t> : </a:t>
            </a:r>
            <a:r>
              <a:rPr lang="en-IN" dirty="0"/>
              <a:t>Running this command, system expects user to fill the vital information required as discussed above. It provides users with default values which are editable by the user. </a:t>
            </a:r>
          </a:p>
          <a:p>
            <a:pPr marL="139700" indent="0" fontAlgn="base">
              <a:buNone/>
            </a:pPr>
            <a:br>
              <a:rPr lang="en-IN" dirty="0"/>
            </a:br>
            <a:r>
              <a:rPr lang="en-IN" b="1" dirty="0"/>
              <a:t>Syntax:</a:t>
            </a:r>
            <a:r>
              <a:rPr lang="en-IN" dirty="0"/>
              <a:t> </a:t>
            </a:r>
            <a:r>
              <a:rPr lang="en-IN" dirty="0" err="1"/>
              <a:t>npm</a:t>
            </a:r>
            <a:r>
              <a:rPr lang="en-IN" dirty="0"/>
              <a:t> </a:t>
            </a:r>
            <a:r>
              <a:rPr lang="en-IN" dirty="0" err="1"/>
              <a:t>init</a:t>
            </a:r>
            <a:endParaRPr lang="en-IN" dirty="0"/>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D425B3DD-6E19-3241-9FFA-84A3EFDED38A}"/>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https://media-exp1.licdn.com/</a:t>
            </a:r>
            <a:r>
              <a:rPr lang="en-US" altLang="en-US" dirty="0" err="1">
                <a:solidFill>
                  <a:srgbClr val="565656"/>
                </a:solidFill>
                <a:latin typeface="ArialMT"/>
              </a:rPr>
              <a:t>dms</a:t>
            </a:r>
            <a:r>
              <a:rPr lang="en-US" altLang="en-US" dirty="0">
                <a:solidFill>
                  <a:srgbClr val="565656"/>
                </a:solidFill>
                <a:latin typeface="ArialMT"/>
              </a:rPr>
              <a:t>/image/C4E0DAQEkv_Z0B0NsDQ/learning-public-crop_288_512/0/1568669708190?e=2147483647&amp;v=</a:t>
            </a:r>
            <a:r>
              <a:rPr lang="en-US" altLang="en-US" dirty="0" err="1">
                <a:solidFill>
                  <a:srgbClr val="565656"/>
                </a:solidFill>
                <a:latin typeface="ArialMT"/>
              </a:rPr>
              <a:t>beta&amp;t</a:t>
            </a:r>
            <a:r>
              <a:rPr lang="en-US" altLang="en-US" dirty="0">
                <a:solidFill>
                  <a:srgbClr val="565656"/>
                </a:solidFill>
                <a:latin typeface="ArialMT"/>
              </a:rPr>
              <a:t>=HBztHgW9LhTcwsskwRwnevmN3WS0Q-FQFXTPspKe8Wg</a:t>
            </a:r>
            <a:endParaRPr lang="en-US" altLang="en-US" sz="1800" dirty="0">
              <a:solidFill>
                <a:schemeClr val="tx1"/>
              </a:solidFill>
              <a:latin typeface="Arial" panose="020B0604020202020204" pitchFamily="34" charset="0"/>
            </a:endParaRPr>
          </a:p>
        </p:txBody>
      </p:sp>
      <p:pic>
        <p:nvPicPr>
          <p:cNvPr id="11266" name="Picture 2" descr="What is the package.json file? - Node.js Video Tutorial | LinkedIn  Learning, formerly Lynda.com">
            <a:extLst>
              <a:ext uri="{FF2B5EF4-FFF2-40B4-BE49-F238E27FC236}">
                <a16:creationId xmlns:a16="http://schemas.microsoft.com/office/drawing/2014/main" id="{614C95BA-E800-D341-A71D-F1D84C9FE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09059"/>
            <a:ext cx="4597089" cy="258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61140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406321"/>
            <a:ext cx="4045200" cy="641400"/>
          </a:xfrm>
          <a:prstGeom prst="rect">
            <a:avLst/>
          </a:prstGeom>
        </p:spPr>
        <p:txBody>
          <a:bodyPr spcFirstLastPara="1" wrap="square" lIns="91425" tIns="91425" rIns="91425" bIns="91425" anchor="ctr" anchorCtr="0">
            <a:noAutofit/>
          </a:bodyPr>
          <a:lstStyle/>
          <a:p>
            <a:pPr fontAlgn="base"/>
            <a:r>
              <a:rPr lang="en-IN" dirty="0"/>
              <a:t>Creating a </a:t>
            </a:r>
            <a:r>
              <a:rPr lang="en-IN" dirty="0" err="1"/>
              <a:t>package.json</a:t>
            </a:r>
            <a:r>
              <a:rPr lang="en-IN" dirty="0"/>
              <a:t> file: </a:t>
            </a:r>
          </a:p>
        </p:txBody>
      </p:sp>
      <p:sp>
        <p:nvSpPr>
          <p:cNvPr id="75" name="Google Shape;75;p15"/>
          <p:cNvSpPr txBox="1">
            <a:spLocks noGrp="1"/>
          </p:cNvSpPr>
          <p:nvPr>
            <p:ph type="body" idx="2"/>
          </p:nvPr>
        </p:nvSpPr>
        <p:spPr>
          <a:xfrm>
            <a:off x="358175" y="2577917"/>
            <a:ext cx="3837000" cy="1753800"/>
          </a:xfrm>
          <a:prstGeom prst="rect">
            <a:avLst/>
          </a:prstGeom>
        </p:spPr>
        <p:txBody>
          <a:bodyPr spcFirstLastPara="1" wrap="square" lIns="91425" tIns="91425" rIns="91425" bIns="91425" anchor="ctr" anchorCtr="0">
            <a:noAutofit/>
          </a:bodyPr>
          <a:lstStyle/>
          <a:p>
            <a:pPr fontAlgn="base"/>
            <a:r>
              <a:rPr lang="en-IN" b="1" dirty="0"/>
              <a:t>Writing directly to file :</a:t>
            </a:r>
            <a:r>
              <a:rPr lang="en-IN" dirty="0"/>
              <a:t> One can directly write into file with all the required information and can include it in the Node project. </a:t>
            </a:r>
          </a:p>
          <a:p>
            <a:pPr fontAlgn="base"/>
            <a:r>
              <a:rPr lang="en-IN" b="1" dirty="0"/>
              <a:t>Example:</a:t>
            </a:r>
            <a:r>
              <a:rPr lang="en-IN" dirty="0"/>
              <a:t> A demo </a:t>
            </a:r>
            <a:r>
              <a:rPr lang="en-IN" b="1" dirty="0" err="1"/>
              <a:t>package.json</a:t>
            </a:r>
            <a:r>
              <a:rPr lang="en-IN" dirty="0"/>
              <a:t> file with the required information. </a:t>
            </a:r>
          </a:p>
          <a:p>
            <a:pPr fontAlgn="base"/>
            <a:r>
              <a:rPr lang="en-IN" dirty="0"/>
              <a:t>Ref : https://</a:t>
            </a:r>
            <a:r>
              <a:rPr lang="en-IN" dirty="0" err="1"/>
              <a:t>www.geeksforgeeks.org</a:t>
            </a:r>
            <a:r>
              <a:rPr lang="en-IN" dirty="0"/>
              <a:t>/node-</a:t>
            </a:r>
            <a:r>
              <a:rPr lang="en-IN" dirty="0" err="1"/>
              <a:t>js</a:t>
            </a:r>
            <a:r>
              <a:rPr lang="en-IN" dirty="0"/>
              <a:t>-package-json/</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D425B3DD-6E19-3241-9FFA-84A3EFDED38A}"/>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https://media-exp1.licdn.com/</a:t>
            </a:r>
            <a:r>
              <a:rPr lang="en-US" altLang="en-US" dirty="0" err="1">
                <a:solidFill>
                  <a:srgbClr val="565656"/>
                </a:solidFill>
                <a:latin typeface="ArialMT"/>
              </a:rPr>
              <a:t>dms</a:t>
            </a:r>
            <a:r>
              <a:rPr lang="en-US" altLang="en-US" dirty="0">
                <a:solidFill>
                  <a:srgbClr val="565656"/>
                </a:solidFill>
                <a:latin typeface="ArialMT"/>
              </a:rPr>
              <a:t>/image/C4E0DAQEkv_Z0B0NsDQ/learning-public-crop_288_512/0/1568669708190?e=2147483647&amp;v=</a:t>
            </a:r>
            <a:r>
              <a:rPr lang="en-US" altLang="en-US" dirty="0" err="1">
                <a:solidFill>
                  <a:srgbClr val="565656"/>
                </a:solidFill>
                <a:latin typeface="ArialMT"/>
              </a:rPr>
              <a:t>beta&amp;t</a:t>
            </a:r>
            <a:r>
              <a:rPr lang="en-US" altLang="en-US" dirty="0">
                <a:solidFill>
                  <a:srgbClr val="565656"/>
                </a:solidFill>
                <a:latin typeface="ArialMT"/>
              </a:rPr>
              <a:t>=HBztHgW9LhTcwsskwRwnevmN3WS0Q-FQFXTPspKe8Wg</a:t>
            </a:r>
            <a:endParaRPr lang="en-US" altLang="en-US" sz="1800" dirty="0">
              <a:solidFill>
                <a:schemeClr val="tx1"/>
              </a:solidFill>
              <a:latin typeface="Arial" panose="020B0604020202020204" pitchFamily="34" charset="0"/>
            </a:endParaRPr>
          </a:p>
        </p:txBody>
      </p:sp>
      <p:sp>
        <p:nvSpPr>
          <p:cNvPr id="2" name="TextBox 1">
            <a:extLst>
              <a:ext uri="{FF2B5EF4-FFF2-40B4-BE49-F238E27FC236}">
                <a16:creationId xmlns:a16="http://schemas.microsoft.com/office/drawing/2014/main" id="{A40D1677-7BD1-3E4C-9FC6-4BA30A1876F2}"/>
              </a:ext>
            </a:extLst>
          </p:cNvPr>
          <p:cNvSpPr txBox="1"/>
          <p:nvPr/>
        </p:nvSpPr>
        <p:spPr>
          <a:xfrm>
            <a:off x="4866198" y="522668"/>
            <a:ext cx="3366627" cy="3785652"/>
          </a:xfrm>
          <a:prstGeom prst="rect">
            <a:avLst/>
          </a:prstGeom>
          <a:noFill/>
        </p:spPr>
        <p:txBody>
          <a:bodyPr wrap="none" rtlCol="0">
            <a:spAutoFit/>
          </a:bodyPr>
          <a:lstStyle/>
          <a:p>
            <a:r>
              <a:rPr lang="en-IN" sz="1000" dirty="0"/>
              <a:t>{ "name": " ADIT IBM ", </a:t>
            </a:r>
          </a:p>
          <a:p>
            <a:r>
              <a:rPr lang="en-IN" sz="1000" dirty="0"/>
              <a:t>"version": "1.0.0", </a:t>
            </a:r>
          </a:p>
          <a:p>
            <a:r>
              <a:rPr lang="en-IN" sz="1000" dirty="0"/>
              <a:t>"description": ”ADIT IBM", </a:t>
            </a:r>
          </a:p>
          <a:p>
            <a:r>
              <a:rPr lang="en-IN" sz="1000" dirty="0"/>
              <a:t>"main": "</a:t>
            </a:r>
            <a:r>
              <a:rPr lang="en-IN" sz="1000" dirty="0" err="1"/>
              <a:t>index.js</a:t>
            </a:r>
            <a:r>
              <a:rPr lang="en-IN" sz="1000" dirty="0"/>
              <a:t>", </a:t>
            </a:r>
          </a:p>
          <a:p>
            <a:r>
              <a:rPr lang="en-IN" sz="1000" dirty="0"/>
              <a:t>"scripts": { </a:t>
            </a:r>
          </a:p>
          <a:p>
            <a:r>
              <a:rPr lang="en-IN" sz="1000" dirty="0"/>
              <a:t>"test": "echo \"Error: no test specified\" &amp;&amp; exit 1",</a:t>
            </a:r>
          </a:p>
          <a:p>
            <a:r>
              <a:rPr lang="en-IN" sz="1000" dirty="0"/>
              <a:t> "start": "node </a:t>
            </a:r>
            <a:r>
              <a:rPr lang="en-IN" sz="1000" dirty="0" err="1"/>
              <a:t>start.js</a:t>
            </a:r>
            <a:r>
              <a:rPr lang="en-IN" sz="1000" dirty="0"/>
              <a:t>", </a:t>
            </a:r>
          </a:p>
          <a:p>
            <a:r>
              <a:rPr lang="en-IN" sz="1000" dirty="0"/>
              <a:t>},</a:t>
            </a:r>
          </a:p>
          <a:p>
            <a:r>
              <a:rPr lang="en-IN" sz="1000" dirty="0"/>
              <a:t>"engines": { "node": "&gt;=7.6.0", "</a:t>
            </a:r>
            <a:r>
              <a:rPr lang="en-IN" sz="1000" dirty="0" err="1"/>
              <a:t>npm</a:t>
            </a:r>
            <a:r>
              <a:rPr lang="en-IN" sz="1000" dirty="0"/>
              <a:t>": "&gt;=4.1.2" },</a:t>
            </a:r>
          </a:p>
          <a:p>
            <a:r>
              <a:rPr lang="en-IN" sz="1000" dirty="0"/>
              <a:t>"author": " ADIT IBM ", </a:t>
            </a:r>
          </a:p>
          <a:p>
            <a:r>
              <a:rPr lang="en-IN" sz="1000" dirty="0"/>
              <a:t>"license": "ISC", </a:t>
            </a:r>
          </a:p>
          <a:p>
            <a:r>
              <a:rPr lang="en-IN" sz="1000" dirty="0"/>
              <a:t>"dependencies": { </a:t>
            </a:r>
          </a:p>
          <a:p>
            <a:r>
              <a:rPr lang="en-IN" sz="1000" dirty="0"/>
              <a:t>"body-parser": "^1.17.1", </a:t>
            </a:r>
          </a:p>
          <a:p>
            <a:r>
              <a:rPr lang="en-IN" sz="1000" dirty="0"/>
              <a:t>"express": "^4.15.2", </a:t>
            </a:r>
          </a:p>
          <a:p>
            <a:r>
              <a:rPr lang="en-IN" sz="1000" dirty="0"/>
              <a:t>"express-validator": "^3.1.2", </a:t>
            </a:r>
          </a:p>
          <a:p>
            <a:r>
              <a:rPr lang="en-IN" sz="1000" dirty="0"/>
              <a:t>"mongoose": "^4.8.7", </a:t>
            </a:r>
          </a:p>
          <a:p>
            <a:r>
              <a:rPr lang="en-IN" sz="1000" dirty="0"/>
              <a:t>"</a:t>
            </a:r>
            <a:r>
              <a:rPr lang="en-IN" sz="1000" dirty="0" err="1"/>
              <a:t>nodemon</a:t>
            </a:r>
            <a:r>
              <a:rPr lang="en-IN" sz="1000" dirty="0"/>
              <a:t>": "^1.14.12", },</a:t>
            </a:r>
          </a:p>
          <a:p>
            <a:r>
              <a:rPr lang="en-IN" sz="1000" dirty="0"/>
              <a:t>"</a:t>
            </a:r>
            <a:r>
              <a:rPr lang="en-IN" sz="1000" dirty="0" err="1"/>
              <a:t>devDependencies</a:t>
            </a:r>
            <a:r>
              <a:rPr lang="en-IN" sz="1000" dirty="0"/>
              <a:t>": {}, </a:t>
            </a:r>
          </a:p>
          <a:p>
            <a:r>
              <a:rPr lang="en-IN" sz="1000" dirty="0"/>
              <a:t>"repository": { </a:t>
            </a:r>
          </a:p>
          <a:p>
            <a:r>
              <a:rPr lang="en-IN" sz="1000" dirty="0"/>
              <a:t>"type": "git", </a:t>
            </a:r>
          </a:p>
          <a:p>
            <a:r>
              <a:rPr lang="en-IN" sz="1000" dirty="0"/>
              <a:t>"</a:t>
            </a:r>
            <a:r>
              <a:rPr lang="en-IN" sz="1000" dirty="0" err="1"/>
              <a:t>url</a:t>
            </a:r>
            <a:r>
              <a:rPr lang="en-IN" sz="1000" dirty="0"/>
              <a:t>": "https://</a:t>
            </a:r>
            <a:r>
              <a:rPr lang="en-IN" sz="1000" dirty="0" err="1"/>
              <a:t>github.com</a:t>
            </a:r>
            <a:r>
              <a:rPr lang="en-IN" sz="1000" dirty="0"/>
              <a:t>/</a:t>
            </a:r>
            <a:r>
              <a:rPr lang="en-IN" sz="1000" dirty="0" err="1"/>
              <a:t>gfg</a:t>
            </a:r>
            <a:r>
              <a:rPr lang="en-IN" sz="1000" dirty="0"/>
              <a:t>/</a:t>
            </a:r>
            <a:r>
              <a:rPr lang="en-IN" sz="1000" dirty="0" err="1"/>
              <a:t>gfg.git</a:t>
            </a:r>
            <a:r>
              <a:rPr lang="en-IN" sz="1000" dirty="0"/>
              <a:t>" //sample git repo </a:t>
            </a:r>
            <a:r>
              <a:rPr lang="en-IN" sz="1000" dirty="0" err="1"/>
              <a:t>url</a:t>
            </a:r>
            <a:r>
              <a:rPr lang="en-IN" sz="1000" dirty="0"/>
              <a:t> </a:t>
            </a:r>
          </a:p>
          <a:p>
            <a:r>
              <a:rPr lang="en-IN" sz="1000" dirty="0"/>
              <a:t>},</a:t>
            </a:r>
          </a:p>
          <a:p>
            <a:r>
              <a:rPr lang="en-IN" sz="1000" dirty="0"/>
              <a:t>"bugs": { "</a:t>
            </a:r>
            <a:r>
              <a:rPr lang="en-IN" sz="1000" dirty="0" err="1"/>
              <a:t>url</a:t>
            </a:r>
            <a:r>
              <a:rPr lang="en-IN" sz="1000" dirty="0"/>
              <a:t>": "https://</a:t>
            </a:r>
            <a:r>
              <a:rPr lang="en-IN" sz="1000" dirty="0" err="1"/>
              <a:t>github.com</a:t>
            </a:r>
            <a:r>
              <a:rPr lang="en-IN" sz="1000" dirty="0"/>
              <a:t>/</a:t>
            </a:r>
            <a:r>
              <a:rPr lang="en-IN" sz="1000" dirty="0" err="1"/>
              <a:t>gfg</a:t>
            </a:r>
            <a:r>
              <a:rPr lang="en-IN" sz="1000" dirty="0"/>
              <a:t>/</a:t>
            </a:r>
            <a:r>
              <a:rPr lang="en-IN" sz="1000" dirty="0" err="1"/>
              <a:t>gfg</a:t>
            </a:r>
            <a:r>
              <a:rPr lang="en-IN" sz="1000" dirty="0"/>
              <a:t>/issues" }, </a:t>
            </a:r>
          </a:p>
          <a:p>
            <a:r>
              <a:rPr lang="en-IN" sz="1000" dirty="0"/>
              <a:t>"homepage": "https://</a:t>
            </a:r>
            <a:r>
              <a:rPr lang="en-IN" sz="1000" dirty="0" err="1"/>
              <a:t>github.com</a:t>
            </a:r>
            <a:r>
              <a:rPr lang="en-IN" sz="1000" dirty="0"/>
              <a:t>/</a:t>
            </a:r>
            <a:r>
              <a:rPr lang="en-IN" sz="1000" dirty="0" err="1"/>
              <a:t>gfg</a:t>
            </a:r>
            <a:r>
              <a:rPr lang="en-IN" sz="1000" dirty="0"/>
              <a:t>/</a:t>
            </a:r>
            <a:r>
              <a:rPr lang="en-IN" sz="1000" dirty="0" err="1"/>
              <a:t>gfg#readme</a:t>
            </a:r>
            <a:r>
              <a:rPr lang="en-IN" sz="1000" dirty="0"/>
              <a:t>" }</a:t>
            </a:r>
            <a:endParaRPr lang="en-US" sz="1000" dirty="0"/>
          </a:p>
        </p:txBody>
      </p:sp>
    </p:spTree>
    <p:extLst>
      <p:ext uri="{BB962C8B-B14F-4D97-AF65-F5344CB8AC3E}">
        <p14:creationId xmlns:p14="http://schemas.microsoft.com/office/powerpoint/2010/main" val="619374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400817"/>
            <a:ext cx="4045200" cy="641400"/>
          </a:xfrm>
          <a:prstGeom prst="rect">
            <a:avLst/>
          </a:prstGeom>
        </p:spPr>
        <p:txBody>
          <a:bodyPr spcFirstLastPara="1" wrap="square" lIns="91425" tIns="91425" rIns="91425" bIns="91425" anchor="ctr" anchorCtr="0">
            <a:noAutofit/>
          </a:bodyPr>
          <a:lstStyle/>
          <a:p>
            <a:pPr fontAlgn="base"/>
            <a:r>
              <a:rPr lang="en-IN" dirty="0"/>
              <a:t>File handling in Node.js</a:t>
            </a:r>
          </a:p>
        </p:txBody>
      </p:sp>
      <p:sp>
        <p:nvSpPr>
          <p:cNvPr id="75" name="Google Shape;75;p15"/>
          <p:cNvSpPr txBox="1">
            <a:spLocks noGrp="1"/>
          </p:cNvSpPr>
          <p:nvPr>
            <p:ph type="body" idx="2"/>
          </p:nvPr>
        </p:nvSpPr>
        <p:spPr>
          <a:xfrm>
            <a:off x="358175" y="2577917"/>
            <a:ext cx="3837000" cy="1753800"/>
          </a:xfrm>
          <a:prstGeom prst="rect">
            <a:avLst/>
          </a:prstGeom>
        </p:spPr>
        <p:txBody>
          <a:bodyPr spcFirstLastPara="1" wrap="square" lIns="91425" tIns="91425" rIns="91425" bIns="91425" anchor="ctr" anchorCtr="0">
            <a:noAutofit/>
          </a:bodyPr>
          <a:lstStyle/>
          <a:p>
            <a:pPr fontAlgn="base"/>
            <a:r>
              <a:rPr lang="en-IN" dirty="0"/>
              <a:t>The most important functionalities provided by programming languages are Reading and Writing files from the computers. Node.js provides the functionality to read and write files from the computer. Reading and Writing the file in Node.js is done by using one of the coolest Node.js modules called </a:t>
            </a:r>
            <a:r>
              <a:rPr lang="en-IN" b="1" dirty="0"/>
              <a:t>fs module, </a:t>
            </a:r>
            <a:r>
              <a:rPr lang="en-IN" dirty="0"/>
              <a:t>it is one of the most well-known built-in Node.js modules out there</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77;p15">
            <a:extLst>
              <a:ext uri="{FF2B5EF4-FFF2-40B4-BE49-F238E27FC236}">
                <a16:creationId xmlns:a16="http://schemas.microsoft.com/office/drawing/2014/main" id="{D425B3DD-6E19-3241-9FFA-84A3EFDED38A}"/>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www.sohamkamani.com</a:t>
            </a:r>
            <a:r>
              <a:rPr lang="en-US" altLang="en-US" dirty="0">
                <a:solidFill>
                  <a:srgbClr val="565656"/>
                </a:solidFill>
                <a:latin typeface="ArialMT"/>
              </a:rPr>
              <a:t>/static/138a5d433cd2c4de04c25012fa45bae2/</a:t>
            </a:r>
            <a:r>
              <a:rPr lang="en-US" altLang="en-US" dirty="0" err="1">
                <a:solidFill>
                  <a:srgbClr val="565656"/>
                </a:solidFill>
                <a:latin typeface="ArialMT"/>
              </a:rPr>
              <a:t>banner.png</a:t>
            </a:r>
            <a:endParaRPr lang="en-US" altLang="en-US" sz="1800" dirty="0">
              <a:solidFill>
                <a:schemeClr val="tx1"/>
              </a:solidFill>
              <a:latin typeface="Arial" panose="020B0604020202020204" pitchFamily="34" charset="0"/>
            </a:endParaRPr>
          </a:p>
        </p:txBody>
      </p:sp>
      <p:pic>
        <p:nvPicPr>
          <p:cNvPr id="13314" name="Picture 2" descr="Using the File System Module in Node.js (With Examples)">
            <a:extLst>
              <a:ext uri="{FF2B5EF4-FFF2-40B4-BE49-F238E27FC236}">
                <a16:creationId xmlns:a16="http://schemas.microsoft.com/office/drawing/2014/main" id="{BB50313D-E548-C446-8831-7A059C962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1117234"/>
            <a:ext cx="4570019" cy="2677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4759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Synchronous method to read the file:</a:t>
            </a:r>
          </a:p>
        </p:txBody>
      </p:sp>
      <p:sp>
        <p:nvSpPr>
          <p:cNvPr id="75" name="Google Shape;75;p15"/>
          <p:cNvSpPr txBox="1">
            <a:spLocks noGrp="1"/>
          </p:cNvSpPr>
          <p:nvPr>
            <p:ph type="body" idx="2"/>
          </p:nvPr>
        </p:nvSpPr>
        <p:spPr>
          <a:xfrm>
            <a:off x="358175" y="2478166"/>
            <a:ext cx="3837000" cy="1753800"/>
          </a:xfrm>
          <a:prstGeom prst="rect">
            <a:avLst/>
          </a:prstGeom>
        </p:spPr>
        <p:txBody>
          <a:bodyPr spcFirstLastPara="1" wrap="square" lIns="91425" tIns="91425" rIns="91425" bIns="91425" anchor="ctr" anchorCtr="0">
            <a:noAutofit/>
          </a:bodyPr>
          <a:lstStyle/>
          <a:p>
            <a:pPr fontAlgn="base"/>
            <a:r>
              <a:rPr lang="en-IN" dirty="0"/>
              <a:t>To read the file in synchronous mode we use a method in fs module which is </a:t>
            </a:r>
            <a:r>
              <a:rPr lang="en-IN" dirty="0" err="1"/>
              <a:t>readFileSync</a:t>
            </a:r>
            <a:r>
              <a:rPr lang="en-IN" dirty="0"/>
              <a:t>(). It takes two parameters first is the file name with complete path and the second parameter is the character encoding which is generally ‘utf-8’.</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10464C-E3D9-634D-B200-CEAB40DB25DF}"/>
              </a:ext>
            </a:extLst>
          </p:cNvPr>
          <p:cNvSpPr txBox="1"/>
          <p:nvPr/>
        </p:nvSpPr>
        <p:spPr>
          <a:xfrm>
            <a:off x="4758666" y="890546"/>
            <a:ext cx="4131259" cy="3539430"/>
          </a:xfrm>
          <a:prstGeom prst="rect">
            <a:avLst/>
          </a:prstGeom>
          <a:noFill/>
        </p:spPr>
        <p:txBody>
          <a:bodyPr wrap="none" rtlCol="0">
            <a:spAutoFit/>
          </a:bodyPr>
          <a:lstStyle/>
          <a:p>
            <a:r>
              <a:rPr lang="en-US" dirty="0"/>
              <a:t>// Require the given module</a:t>
            </a:r>
          </a:p>
          <a:p>
            <a:r>
              <a:rPr lang="en-US" dirty="0"/>
              <a:t>var fs = require('fs');</a:t>
            </a:r>
          </a:p>
          <a:p>
            <a:endParaRPr lang="en-US" dirty="0"/>
          </a:p>
          <a:p>
            <a:r>
              <a:rPr lang="en-US" dirty="0"/>
              <a:t>// Use </a:t>
            </a:r>
            <a:r>
              <a:rPr lang="en-US" dirty="0" err="1"/>
              <a:t>readFileSync</a:t>
            </a:r>
            <a:r>
              <a:rPr lang="en-US" dirty="0"/>
              <a:t>() method</a:t>
            </a:r>
          </a:p>
          <a:p>
            <a:endParaRPr lang="en-US" dirty="0"/>
          </a:p>
          <a:p>
            <a:r>
              <a:rPr lang="en-US" dirty="0"/>
              <a:t>// Store the result (return value) of this</a:t>
            </a:r>
          </a:p>
          <a:p>
            <a:r>
              <a:rPr lang="en-US" dirty="0"/>
              <a:t>// method in a variable named </a:t>
            </a:r>
            <a:r>
              <a:rPr lang="en-US" dirty="0" err="1"/>
              <a:t>readMe</a:t>
            </a:r>
            <a:endParaRPr lang="en-US" dirty="0"/>
          </a:p>
          <a:p>
            <a:endParaRPr lang="en-US" dirty="0"/>
          </a:p>
          <a:p>
            <a:r>
              <a:rPr lang="en-US" dirty="0"/>
              <a:t>// Keep the file in the same folder so</a:t>
            </a:r>
          </a:p>
          <a:p>
            <a:r>
              <a:rPr lang="en-US" dirty="0"/>
              <a:t>// </a:t>
            </a:r>
            <a:r>
              <a:rPr lang="en-US" dirty="0" err="1"/>
              <a:t>donot</a:t>
            </a:r>
            <a:r>
              <a:rPr lang="en-US" dirty="0"/>
              <a:t> need to specify the complete path</a:t>
            </a:r>
          </a:p>
          <a:p>
            <a:r>
              <a:rPr lang="en-US" dirty="0"/>
              <a:t>var </a:t>
            </a:r>
            <a:r>
              <a:rPr lang="en-US" dirty="0" err="1"/>
              <a:t>readMe</a:t>
            </a:r>
            <a:r>
              <a:rPr lang="en-US" dirty="0"/>
              <a:t> = </a:t>
            </a:r>
            <a:r>
              <a:rPr lang="en-US" dirty="0" err="1"/>
              <a:t>fs.readFileSync</a:t>
            </a:r>
            <a:r>
              <a:rPr lang="en-US" dirty="0"/>
              <a:t>('</a:t>
            </a:r>
            <a:r>
              <a:rPr lang="en-US" dirty="0" err="1"/>
              <a:t>readMe.txt</a:t>
            </a:r>
            <a:r>
              <a:rPr lang="en-US" dirty="0"/>
              <a:t>', 'utf-8');</a:t>
            </a:r>
          </a:p>
          <a:p>
            <a:endParaRPr lang="en-US" dirty="0"/>
          </a:p>
          <a:p>
            <a:r>
              <a:rPr lang="en-US" dirty="0"/>
              <a:t>// log the content of file stored in</a:t>
            </a:r>
          </a:p>
          <a:p>
            <a:r>
              <a:rPr lang="en-US" dirty="0"/>
              <a:t>// a variable to screen</a:t>
            </a:r>
          </a:p>
          <a:p>
            <a:r>
              <a:rPr lang="en-US" dirty="0" err="1"/>
              <a:t>console.log</a:t>
            </a:r>
            <a:r>
              <a:rPr lang="en-US" dirty="0"/>
              <a:t>(</a:t>
            </a:r>
            <a:r>
              <a:rPr lang="en-US" dirty="0" err="1"/>
              <a:t>readMe</a:t>
            </a:r>
            <a:r>
              <a:rPr lang="en-US" dirty="0"/>
              <a:t>);</a:t>
            </a:r>
          </a:p>
          <a:p>
            <a:endParaRPr lang="en-US" dirty="0"/>
          </a:p>
        </p:txBody>
      </p:sp>
    </p:spTree>
    <p:extLst>
      <p:ext uri="{BB962C8B-B14F-4D97-AF65-F5344CB8AC3E}">
        <p14:creationId xmlns:p14="http://schemas.microsoft.com/office/powerpoint/2010/main" val="33892033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Synchronous method to read the file:</a:t>
            </a:r>
          </a:p>
        </p:txBody>
      </p:sp>
      <p:sp>
        <p:nvSpPr>
          <p:cNvPr id="75" name="Google Shape;75;p15"/>
          <p:cNvSpPr txBox="1">
            <a:spLocks noGrp="1"/>
          </p:cNvSpPr>
          <p:nvPr>
            <p:ph type="body" idx="2"/>
          </p:nvPr>
        </p:nvSpPr>
        <p:spPr>
          <a:xfrm>
            <a:off x="462275" y="2583421"/>
            <a:ext cx="3837000" cy="1753800"/>
          </a:xfrm>
          <a:prstGeom prst="rect">
            <a:avLst/>
          </a:prstGeom>
        </p:spPr>
        <p:txBody>
          <a:bodyPr spcFirstLastPara="1" wrap="square" lIns="91425" tIns="91425" rIns="91425" bIns="91425" anchor="ctr" anchorCtr="0">
            <a:noAutofit/>
          </a:bodyPr>
          <a:lstStyle/>
          <a:p>
            <a:pPr fontAlgn="base"/>
            <a:r>
              <a:rPr lang="en-IN" dirty="0"/>
              <a:t>To read the file in synchronous mode we use a method in fs module which is </a:t>
            </a:r>
            <a:r>
              <a:rPr lang="en-IN" dirty="0" err="1"/>
              <a:t>readFileSync</a:t>
            </a:r>
            <a:r>
              <a:rPr lang="en-IN" dirty="0"/>
              <a:t>(). It takes two parameters first is the file name with complete path and the second parameter is the character encoding which is generally ‘utf-8’.</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Lightbox">
            <a:extLst>
              <a:ext uri="{FF2B5EF4-FFF2-40B4-BE49-F238E27FC236}">
                <a16:creationId xmlns:a16="http://schemas.microsoft.com/office/drawing/2014/main" id="{DBB3B075-FDA5-8243-8D03-B90773281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12298"/>
            <a:ext cx="4518007" cy="27249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2C756B-7FC3-084B-9489-5C9672787D4D}"/>
              </a:ext>
            </a:extLst>
          </p:cNvPr>
          <p:cNvSpPr txBox="1"/>
          <p:nvPr/>
        </p:nvSpPr>
        <p:spPr>
          <a:xfrm>
            <a:off x="4844727" y="1113183"/>
            <a:ext cx="821059" cy="307777"/>
          </a:xfrm>
          <a:prstGeom prst="rect">
            <a:avLst/>
          </a:prstGeom>
          <a:noFill/>
        </p:spPr>
        <p:txBody>
          <a:bodyPr wrap="none" rtlCol="0">
            <a:spAutoFit/>
          </a:bodyPr>
          <a:lstStyle/>
          <a:p>
            <a:r>
              <a:rPr lang="en-US" dirty="0"/>
              <a:t>Output :</a:t>
            </a:r>
          </a:p>
        </p:txBody>
      </p:sp>
    </p:spTree>
    <p:extLst>
      <p:ext uri="{BB962C8B-B14F-4D97-AF65-F5344CB8AC3E}">
        <p14:creationId xmlns:p14="http://schemas.microsoft.com/office/powerpoint/2010/main" val="218632870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Synchronous method to writing into a file: </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fontAlgn="base"/>
            <a:r>
              <a:rPr lang="en-IN" dirty="0"/>
              <a:t>To write the file in a synchronous mode we use a method in fs module which is </a:t>
            </a:r>
            <a:r>
              <a:rPr lang="en-IN" dirty="0" err="1"/>
              <a:t>writeFileSync</a:t>
            </a:r>
            <a:r>
              <a:rPr lang="en-IN" dirty="0"/>
              <a:t>(). It takes two parameters first is the file name with the complete path in which content is to be written and the second parameter is the data to be written in the file.</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10464C-E3D9-634D-B200-CEAB40DB25DF}"/>
              </a:ext>
            </a:extLst>
          </p:cNvPr>
          <p:cNvSpPr txBox="1"/>
          <p:nvPr/>
        </p:nvSpPr>
        <p:spPr>
          <a:xfrm>
            <a:off x="4758666" y="890546"/>
            <a:ext cx="4131259" cy="2893100"/>
          </a:xfrm>
          <a:prstGeom prst="rect">
            <a:avLst/>
          </a:prstGeom>
          <a:noFill/>
        </p:spPr>
        <p:txBody>
          <a:bodyPr wrap="none" rtlCol="0">
            <a:spAutoFit/>
          </a:bodyPr>
          <a:lstStyle/>
          <a:p>
            <a:r>
              <a:rPr lang="en-US" dirty="0"/>
              <a:t>// Require the given module</a:t>
            </a:r>
          </a:p>
          <a:p>
            <a:r>
              <a:rPr lang="en-US" dirty="0"/>
              <a:t>var fs = require('fs');</a:t>
            </a:r>
          </a:p>
          <a:p>
            <a:endParaRPr lang="en-US" dirty="0"/>
          </a:p>
          <a:p>
            <a:r>
              <a:rPr lang="en-US" dirty="0"/>
              <a:t>// Use </a:t>
            </a:r>
            <a:r>
              <a:rPr lang="en-US" dirty="0" err="1"/>
              <a:t>readFileSync</a:t>
            </a:r>
            <a:r>
              <a:rPr lang="en-US" dirty="0"/>
              <a:t>() method</a:t>
            </a:r>
          </a:p>
          <a:p>
            <a:endParaRPr lang="en-US" dirty="0"/>
          </a:p>
          <a:p>
            <a:r>
              <a:rPr lang="en-US" dirty="0"/>
              <a:t>// Store the result (return value) of this</a:t>
            </a:r>
          </a:p>
          <a:p>
            <a:r>
              <a:rPr lang="en-US" dirty="0"/>
              <a:t>// method in a variable named </a:t>
            </a:r>
            <a:r>
              <a:rPr lang="en-US" dirty="0" err="1"/>
              <a:t>readMe</a:t>
            </a:r>
            <a:endParaRPr lang="en-US" dirty="0"/>
          </a:p>
          <a:p>
            <a:r>
              <a:rPr lang="en-US" dirty="0"/>
              <a:t>var </a:t>
            </a:r>
            <a:r>
              <a:rPr lang="en-US" dirty="0" err="1"/>
              <a:t>readMe</a:t>
            </a:r>
            <a:r>
              <a:rPr lang="en-US" dirty="0"/>
              <a:t> = </a:t>
            </a:r>
            <a:r>
              <a:rPr lang="en-US" dirty="0" err="1"/>
              <a:t>fs.readFileSync</a:t>
            </a:r>
            <a:r>
              <a:rPr lang="en-US" dirty="0"/>
              <a:t>('</a:t>
            </a:r>
            <a:r>
              <a:rPr lang="en-US" dirty="0" err="1"/>
              <a:t>readMe.txt</a:t>
            </a:r>
            <a:r>
              <a:rPr lang="en-US" dirty="0"/>
              <a:t>', 'utf-8');</a:t>
            </a:r>
          </a:p>
          <a:p>
            <a:endParaRPr lang="en-US" dirty="0"/>
          </a:p>
          <a:p>
            <a:r>
              <a:rPr lang="en-US" dirty="0"/>
              <a:t>// Store the content and read from</a:t>
            </a:r>
          </a:p>
          <a:p>
            <a:r>
              <a:rPr lang="en-US" dirty="0"/>
              <a:t>// </a:t>
            </a:r>
            <a:r>
              <a:rPr lang="en-US" dirty="0" err="1"/>
              <a:t>readMe.txt</a:t>
            </a:r>
            <a:r>
              <a:rPr lang="en-US" dirty="0"/>
              <a:t> to a file </a:t>
            </a:r>
            <a:r>
              <a:rPr lang="en-US" dirty="0" err="1"/>
              <a:t>WriteMe.txt</a:t>
            </a:r>
            <a:endParaRPr lang="en-US" dirty="0"/>
          </a:p>
          <a:p>
            <a:endParaRPr lang="en-US" dirty="0"/>
          </a:p>
          <a:p>
            <a:r>
              <a:rPr lang="en-US" dirty="0" err="1"/>
              <a:t>fs.writeFileSync</a:t>
            </a:r>
            <a:r>
              <a:rPr lang="en-US" dirty="0"/>
              <a:t>('</a:t>
            </a:r>
            <a:r>
              <a:rPr lang="en-US" dirty="0" err="1"/>
              <a:t>writeMe.txt</a:t>
            </a:r>
            <a:r>
              <a:rPr lang="en-US" dirty="0"/>
              <a:t>', </a:t>
            </a:r>
            <a:r>
              <a:rPr lang="en-US" dirty="0" err="1"/>
              <a:t>readMe</a:t>
            </a:r>
            <a:r>
              <a:rPr lang="en-US" dirty="0"/>
              <a:t>);</a:t>
            </a:r>
          </a:p>
        </p:txBody>
      </p:sp>
    </p:spTree>
    <p:extLst>
      <p:ext uri="{BB962C8B-B14F-4D97-AF65-F5344CB8AC3E}">
        <p14:creationId xmlns:p14="http://schemas.microsoft.com/office/powerpoint/2010/main" val="27372747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Synchronous method to writing into a file: </a:t>
            </a:r>
          </a:p>
        </p:txBody>
      </p:sp>
      <p:sp>
        <p:nvSpPr>
          <p:cNvPr id="75" name="Google Shape;75;p15"/>
          <p:cNvSpPr txBox="1">
            <a:spLocks noGrp="1"/>
          </p:cNvSpPr>
          <p:nvPr>
            <p:ph type="body" idx="2"/>
          </p:nvPr>
        </p:nvSpPr>
        <p:spPr>
          <a:xfrm>
            <a:off x="358175" y="2583421"/>
            <a:ext cx="3837000" cy="1753800"/>
          </a:xfrm>
          <a:prstGeom prst="rect">
            <a:avLst/>
          </a:prstGeom>
        </p:spPr>
        <p:txBody>
          <a:bodyPr spcFirstLastPara="1" wrap="square" lIns="91425" tIns="91425" rIns="91425" bIns="91425" anchor="ctr" anchorCtr="0">
            <a:noAutofit/>
          </a:bodyPr>
          <a:lstStyle/>
          <a:p>
            <a:pPr fontAlgn="base"/>
            <a:r>
              <a:rPr lang="en-IN" dirty="0"/>
              <a:t>To write the file in a synchronous mode we use a method in fs module which is </a:t>
            </a:r>
            <a:r>
              <a:rPr lang="en-IN" dirty="0" err="1"/>
              <a:t>writeFileSync</a:t>
            </a:r>
            <a:r>
              <a:rPr lang="en-IN" dirty="0"/>
              <a:t>(). It takes two parameters first is the file name with the complete path in which content is to be written and the second parameter is the data to be written in the file.</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Lightbox">
            <a:extLst>
              <a:ext uri="{FF2B5EF4-FFF2-40B4-BE49-F238E27FC236}">
                <a16:creationId xmlns:a16="http://schemas.microsoft.com/office/drawing/2014/main" id="{DBB3B075-FDA5-8243-8D03-B90773281C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12298"/>
            <a:ext cx="4518007" cy="27249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32C756B-7FC3-084B-9489-5C9672787D4D}"/>
              </a:ext>
            </a:extLst>
          </p:cNvPr>
          <p:cNvSpPr txBox="1"/>
          <p:nvPr/>
        </p:nvSpPr>
        <p:spPr>
          <a:xfrm>
            <a:off x="4844727" y="1113183"/>
            <a:ext cx="821059" cy="307777"/>
          </a:xfrm>
          <a:prstGeom prst="rect">
            <a:avLst/>
          </a:prstGeom>
          <a:noFill/>
        </p:spPr>
        <p:txBody>
          <a:bodyPr wrap="none" rtlCol="0">
            <a:spAutoFit/>
          </a:bodyPr>
          <a:lstStyle/>
          <a:p>
            <a:r>
              <a:rPr lang="en-US" dirty="0"/>
              <a:t>Output :</a:t>
            </a:r>
          </a:p>
        </p:txBody>
      </p:sp>
    </p:spTree>
    <p:extLst>
      <p:ext uri="{BB962C8B-B14F-4D97-AF65-F5344CB8AC3E}">
        <p14:creationId xmlns:p14="http://schemas.microsoft.com/office/powerpoint/2010/main" val="35689121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Asynchronous method to read and write from/into a file:</a:t>
            </a:r>
          </a:p>
        </p:txBody>
      </p:sp>
      <p:sp>
        <p:nvSpPr>
          <p:cNvPr id="75" name="Google Shape;75;p15"/>
          <p:cNvSpPr txBox="1">
            <a:spLocks noGrp="1"/>
          </p:cNvSpPr>
          <p:nvPr>
            <p:ph type="body" idx="2"/>
          </p:nvPr>
        </p:nvSpPr>
        <p:spPr>
          <a:xfrm>
            <a:off x="358175" y="2571339"/>
            <a:ext cx="3837000" cy="1753800"/>
          </a:xfrm>
          <a:prstGeom prst="rect">
            <a:avLst/>
          </a:prstGeom>
        </p:spPr>
        <p:txBody>
          <a:bodyPr spcFirstLastPara="1" wrap="square" lIns="91425" tIns="91425" rIns="91425" bIns="91425" anchor="ctr" anchorCtr="0">
            <a:noAutofit/>
          </a:bodyPr>
          <a:lstStyle/>
          <a:p>
            <a:pPr fontAlgn="base"/>
            <a:r>
              <a:rPr lang="en-IN" dirty="0"/>
              <a:t>To read/write the file in an asynchronous mode in fs module we use </a:t>
            </a:r>
            <a:r>
              <a:rPr lang="en-IN" dirty="0" err="1"/>
              <a:t>readFile</a:t>
            </a:r>
            <a:r>
              <a:rPr lang="en-IN" dirty="0"/>
              <a:t>() and </a:t>
            </a:r>
            <a:r>
              <a:rPr lang="en-IN" dirty="0" err="1"/>
              <a:t>writeFile</a:t>
            </a:r>
            <a:r>
              <a:rPr lang="en-IN" dirty="0"/>
              <a:t>() methods.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10464C-E3D9-634D-B200-CEAB40DB25DF}"/>
              </a:ext>
            </a:extLst>
          </p:cNvPr>
          <p:cNvSpPr txBox="1"/>
          <p:nvPr/>
        </p:nvSpPr>
        <p:spPr>
          <a:xfrm>
            <a:off x="4758666" y="890546"/>
            <a:ext cx="4134465" cy="3754874"/>
          </a:xfrm>
          <a:prstGeom prst="rect">
            <a:avLst/>
          </a:prstGeom>
          <a:noFill/>
        </p:spPr>
        <p:txBody>
          <a:bodyPr wrap="none" rtlCol="0">
            <a:spAutoFit/>
          </a:bodyPr>
          <a:lstStyle/>
          <a:p>
            <a:r>
              <a:rPr lang="en-US" dirty="0"/>
              <a:t>// Require the given module</a:t>
            </a:r>
          </a:p>
          <a:p>
            <a:r>
              <a:rPr lang="en-US" dirty="0"/>
              <a:t>var fs = require('fs');</a:t>
            </a:r>
          </a:p>
          <a:p>
            <a:endParaRPr lang="en-US" dirty="0"/>
          </a:p>
          <a:p>
            <a:r>
              <a:rPr lang="en-US" dirty="0"/>
              <a:t>// Use </a:t>
            </a:r>
            <a:r>
              <a:rPr lang="en-US" dirty="0" err="1"/>
              <a:t>readFile</a:t>
            </a:r>
            <a:r>
              <a:rPr lang="en-US" dirty="0"/>
              <a:t>() method</a:t>
            </a:r>
          </a:p>
          <a:p>
            <a:r>
              <a:rPr lang="en-US" dirty="0" err="1"/>
              <a:t>fs.readFile</a:t>
            </a:r>
            <a:r>
              <a:rPr lang="en-US" dirty="0"/>
              <a:t>('</a:t>
            </a:r>
            <a:r>
              <a:rPr lang="en-US" dirty="0" err="1"/>
              <a:t>readMe.txt</a:t>
            </a:r>
            <a:r>
              <a:rPr lang="en-US" dirty="0"/>
              <a:t>', 'utf-8', function(err, data) {</a:t>
            </a:r>
          </a:p>
          <a:p>
            <a:endParaRPr lang="en-US" dirty="0"/>
          </a:p>
          <a:p>
            <a:r>
              <a:rPr lang="en-US" dirty="0"/>
              <a:t>// Write the data read from </a:t>
            </a:r>
            <a:r>
              <a:rPr lang="en-US" dirty="0" err="1"/>
              <a:t>readeMe.txt</a:t>
            </a:r>
            <a:endParaRPr lang="en-US" dirty="0"/>
          </a:p>
          <a:p>
            <a:r>
              <a:rPr lang="en-US" dirty="0"/>
              <a:t>// to a file </a:t>
            </a:r>
            <a:r>
              <a:rPr lang="en-US" dirty="0" err="1"/>
              <a:t>writeMe.txt</a:t>
            </a:r>
            <a:endParaRPr lang="en-US" dirty="0"/>
          </a:p>
          <a:p>
            <a:r>
              <a:rPr lang="en-US" dirty="0"/>
              <a:t>   if( !err )</a:t>
            </a:r>
          </a:p>
          <a:p>
            <a:r>
              <a:rPr lang="en-US" dirty="0"/>
              <a:t>	</a:t>
            </a:r>
            <a:r>
              <a:rPr lang="en-US" dirty="0" err="1"/>
              <a:t>fs.writeFile</a:t>
            </a:r>
            <a:r>
              <a:rPr lang="en-US" dirty="0"/>
              <a:t>('</a:t>
            </a:r>
            <a:r>
              <a:rPr lang="en-US" dirty="0" err="1"/>
              <a:t>writeMe.txt</a:t>
            </a:r>
            <a:r>
              <a:rPr lang="en-US" dirty="0"/>
              <a:t>', data, (err)=&gt;{</a:t>
            </a:r>
          </a:p>
          <a:p>
            <a:r>
              <a:rPr lang="en-US" dirty="0"/>
              <a:t>		if( err ) {</a:t>
            </a:r>
          </a:p>
          <a:p>
            <a:r>
              <a:rPr lang="en-US" dirty="0"/>
              <a:t>			throw err;</a:t>
            </a:r>
          </a:p>
          <a:p>
            <a:r>
              <a:rPr lang="en-US" dirty="0"/>
              <a:t>			}</a:t>
            </a:r>
          </a:p>
          <a:p>
            <a:r>
              <a:rPr lang="en-US" dirty="0"/>
              <a:t>		});</a:t>
            </a:r>
          </a:p>
          <a:p>
            <a:r>
              <a:rPr lang="en-US" dirty="0"/>
              <a:t>	else</a:t>
            </a:r>
          </a:p>
          <a:p>
            <a:r>
              <a:rPr lang="en-US" dirty="0"/>
              <a:t>		throw err;</a:t>
            </a:r>
          </a:p>
          <a:p>
            <a:r>
              <a:rPr lang="en-US" dirty="0"/>
              <a:t>});</a:t>
            </a:r>
          </a:p>
        </p:txBody>
      </p:sp>
    </p:spTree>
    <p:extLst>
      <p:ext uri="{BB962C8B-B14F-4D97-AF65-F5344CB8AC3E}">
        <p14:creationId xmlns:p14="http://schemas.microsoft.com/office/powerpoint/2010/main" val="37598257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Asynchronous method to read and write from/into a file:</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CBEF1271-A81B-E842-BF2D-9D0898F05A90}"/>
              </a:ext>
            </a:extLst>
          </p:cNvPr>
          <p:cNvSpPr>
            <a:spLocks noGrp="1"/>
          </p:cNvSpPr>
          <p:nvPr>
            <p:ph type="body" idx="2"/>
          </p:nvPr>
        </p:nvSpPr>
        <p:spPr>
          <a:xfrm>
            <a:off x="358175" y="2734444"/>
            <a:ext cx="3837000" cy="1753800"/>
          </a:xfrm>
        </p:spPr>
        <p:txBody>
          <a:bodyPr/>
          <a:lstStyle/>
          <a:p>
            <a:r>
              <a:rPr lang="en-US" dirty="0"/>
              <a:t>Output</a:t>
            </a:r>
          </a:p>
        </p:txBody>
      </p:sp>
      <p:pic>
        <p:nvPicPr>
          <p:cNvPr id="17410" name="Picture 2" descr="Lightbox">
            <a:extLst>
              <a:ext uri="{FF2B5EF4-FFF2-40B4-BE49-F238E27FC236}">
                <a16:creationId xmlns:a16="http://schemas.microsoft.com/office/drawing/2014/main" id="{5E7A189A-3690-B245-94FE-A48BE3AFF6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6908" y="1447137"/>
            <a:ext cx="4577092" cy="257461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2941C5AF-FA22-3B22-E4ED-A20FEDC6864A}"/>
              </a:ext>
            </a:extLst>
          </p:cNvPr>
          <p:cNvCxnSpPr/>
          <p:nvPr/>
        </p:nvCxnSpPr>
        <p:spPr>
          <a:xfrm>
            <a:off x="1855113" y="3611551"/>
            <a:ext cx="177617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865743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567374"/>
            <a:ext cx="4045200" cy="641400"/>
          </a:xfrm>
          <a:prstGeom prst="rect">
            <a:avLst/>
          </a:prstGeom>
        </p:spPr>
        <p:txBody>
          <a:bodyPr spcFirstLastPara="1" wrap="square" lIns="91425" tIns="91425" rIns="91425" bIns="91425" anchor="ctr" anchorCtr="0">
            <a:noAutofit/>
          </a:bodyPr>
          <a:lstStyle/>
          <a:p>
            <a:pPr fontAlgn="base"/>
            <a:r>
              <a:rPr lang="en-IN" dirty="0"/>
              <a:t>Explain Event-Driven Programming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fontAlgn="base"/>
            <a:r>
              <a:rPr lang="en-IN" dirty="0"/>
              <a:t>Node.js makes extensive use of events which is one of the reasons behind its speed when compared to other similar technologies. Once we start a Node.js server, it initializes the variables and functions and then listens for the occurrence of an event.</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Lightbox">
            <a:extLst>
              <a:ext uri="{FF2B5EF4-FFF2-40B4-BE49-F238E27FC236}">
                <a16:creationId xmlns:a16="http://schemas.microsoft.com/office/drawing/2014/main" id="{58675085-4C0B-6649-89DE-A1F1083E0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1856"/>
            <a:ext cx="4571999" cy="22388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/wp-content/uploads/20211017211104/EDP1drawio-660x305.png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01426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499"/>
            <a:ext cx="4045200" cy="1033413"/>
          </a:xfrm>
          <a:prstGeom prst="rect">
            <a:avLst/>
          </a:prstGeom>
        </p:spPr>
        <p:txBody>
          <a:bodyPr spcFirstLastPara="1" wrap="square" lIns="91425" tIns="91425" rIns="91425" bIns="91425" anchor="ctr" anchorCtr="0">
            <a:noAutofit/>
          </a:bodyPr>
          <a:lstStyle/>
          <a:p>
            <a:r>
              <a:rPr lang="en-IN"/>
              <a:t>Introduction to AngularJS and UI benefits in Angular JS </a:t>
            </a:r>
          </a:p>
        </p:txBody>
      </p:sp>
      <p:sp>
        <p:nvSpPr>
          <p:cNvPr id="74" name="Google Shape;74;p15"/>
          <p:cNvSpPr txBox="1">
            <a:spLocks noGrp="1"/>
          </p:cNvSpPr>
          <p:nvPr>
            <p:ph type="subTitle" idx="1"/>
          </p:nvPr>
        </p:nvSpPr>
        <p:spPr>
          <a:xfrm>
            <a:off x="358175" y="1802507"/>
            <a:ext cx="4045200" cy="641400"/>
          </a:xfrm>
          <a:prstGeom prst="rect">
            <a:avLst/>
          </a:prstGeom>
        </p:spPr>
        <p:txBody>
          <a:bodyPr spcFirstLastPara="1" wrap="square" lIns="91425" tIns="91425" rIns="91425" bIns="91425" anchor="ctr" anchorCtr="0">
            <a:noAutofit/>
          </a:bodyPr>
          <a:lstStyle/>
          <a:p>
            <a:pPr marL="0" indent="0"/>
            <a:r>
              <a:rPr lang="en-IN"/>
              <a:t>Concepts of AngularJS</a:t>
            </a:r>
          </a:p>
        </p:txBody>
      </p:sp>
      <p:sp>
        <p:nvSpPr>
          <p:cNvPr id="75" name="Google Shape;75;p15"/>
          <p:cNvSpPr txBox="1">
            <a:spLocks noGrp="1"/>
          </p:cNvSpPr>
          <p:nvPr>
            <p:ph type="body" idx="2"/>
          </p:nvPr>
        </p:nvSpPr>
        <p:spPr>
          <a:xfrm>
            <a:off x="358175" y="2626593"/>
            <a:ext cx="3837000" cy="1551707"/>
          </a:xfrm>
          <a:prstGeom prst="rect">
            <a:avLst/>
          </a:prstGeom>
        </p:spPr>
        <p:txBody>
          <a:bodyPr spcFirstLastPara="1" wrap="square" lIns="91425" tIns="91425" rIns="91425" bIns="91425" anchor="ctr" anchorCtr="0">
            <a:noAutofit/>
          </a:bodyPr>
          <a:lstStyle/>
          <a:p>
            <a:pPr marL="139700" lvl="0" indent="0">
              <a:buNone/>
            </a:pPr>
            <a:endParaRPr lang="en-IN" dirty="0"/>
          </a:p>
          <a:p>
            <a:pPr marL="139700" lvl="0" indent="0">
              <a:buNone/>
            </a:pPr>
            <a:endParaRPr lang="en-IN" dirty="0"/>
          </a:p>
          <a:p>
            <a:pPr marL="139700" lvl="0" indent="0">
              <a:buNone/>
            </a:pPr>
            <a:endParaRPr lang="en-IN" dirty="0"/>
          </a:p>
          <a:p>
            <a:pPr lvl="0"/>
            <a:r>
              <a:rPr lang="en-IN" dirty="0"/>
              <a:t>Validations</a:t>
            </a:r>
          </a:p>
          <a:p>
            <a:pPr lvl="0"/>
            <a:r>
              <a:rPr lang="en-IN" dirty="0"/>
              <a:t>Filters</a:t>
            </a:r>
          </a:p>
          <a:p>
            <a:pPr lvl="0"/>
            <a:r>
              <a:rPr lang="en-IN" dirty="0"/>
              <a:t>Services</a:t>
            </a:r>
          </a:p>
          <a:p>
            <a:pPr lvl="0"/>
            <a:r>
              <a:rPr lang="en-IN" dirty="0"/>
              <a:t>Routing</a:t>
            </a:r>
          </a:p>
          <a:p>
            <a:pPr lvl="0"/>
            <a:r>
              <a:rPr lang="en-IN" dirty="0"/>
              <a:t>Dependency Injection</a:t>
            </a:r>
          </a:p>
          <a:p>
            <a:pPr lvl="0"/>
            <a:r>
              <a:rPr lang="en-IN" dirty="0"/>
              <a:t>Testing</a:t>
            </a:r>
          </a:p>
          <a:p>
            <a:pPr marL="139700" lvl="0" indent="0">
              <a:buNone/>
            </a:pPr>
            <a:endParaRPr lang="en-IN" dirty="0"/>
          </a:p>
          <a:p>
            <a:pPr marL="139700" lvl="0" indent="0">
              <a:buNone/>
            </a:pPr>
            <a:endParaRPr lang="en-IN" dirty="0"/>
          </a:p>
          <a:p>
            <a:pPr marL="139700" indent="0">
              <a:buNone/>
            </a:pPr>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a:t>
            </a:r>
            <a:r>
              <a:rPr lang="en-IN"/>
              <a:t> </a:t>
            </a:r>
            <a:r>
              <a:rPr lang="en-IN">
                <a:hlinkClick r:id="rId3"/>
              </a:rPr>
              <a:t>https://www.matridtech.net/5-key-features-of-angularjs-that-make-it-the-best-for-web-development</a:t>
            </a:r>
            <a:endParaRPr lang="en-IN"/>
          </a:p>
          <a:p>
            <a:pPr marL="0" indent="0">
              <a:spcAft>
                <a:spcPts val="1600"/>
              </a:spcAft>
              <a:buNone/>
            </a:pPr>
            <a:endParaRPr lang="en-IN"/>
          </a:p>
          <a:p>
            <a:pPr marL="0" indent="0">
              <a:spcAft>
                <a:spcPts val="1600"/>
              </a:spcAft>
              <a:buNone/>
            </a:pPr>
            <a:endParaRPr/>
          </a:p>
        </p:txBody>
      </p:sp>
      <p:pic>
        <p:nvPicPr>
          <p:cNvPr id="8196" name="Picture 4" descr="MVC-Architecture-is-Perfect">
            <a:extLst>
              <a:ext uri="{FF2B5EF4-FFF2-40B4-BE49-F238E27FC236}">
                <a16:creationId xmlns:a16="http://schemas.microsoft.com/office/drawing/2014/main" id="{9C997C65-1273-5377-E94D-A18881EF16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06954"/>
            <a:ext cx="4572000" cy="3071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9969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289076"/>
            <a:ext cx="4045200" cy="641400"/>
          </a:xfrm>
          <a:prstGeom prst="rect">
            <a:avLst/>
          </a:prstGeom>
        </p:spPr>
        <p:txBody>
          <a:bodyPr spcFirstLastPara="1" wrap="square" lIns="91425" tIns="91425" rIns="91425" bIns="91425" anchor="ctr" anchorCtr="0">
            <a:noAutofit/>
          </a:bodyPr>
          <a:lstStyle/>
          <a:p>
            <a:pPr fontAlgn="base"/>
            <a:r>
              <a:rPr lang="en-IN" dirty="0"/>
              <a:t>Explain Event-Driven Programming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fontAlgn="base">
              <a:buNone/>
            </a:pPr>
            <a:r>
              <a:rPr lang="en-IN" dirty="0"/>
              <a:t>Event-driven programming is used to synchronize the occurrence of multiple events and to make the program as simple as possible. The basic components of an Event-Driven Program are:</a:t>
            </a:r>
          </a:p>
          <a:p>
            <a:pPr fontAlgn="base"/>
            <a:r>
              <a:rPr lang="en-IN" dirty="0"/>
              <a:t>A </a:t>
            </a:r>
            <a:r>
              <a:rPr lang="en-IN" dirty="0" err="1"/>
              <a:t>callback</a:t>
            </a:r>
            <a:r>
              <a:rPr lang="en-IN" dirty="0"/>
              <a:t> function ( called an event handler) is called when an event is triggered.</a:t>
            </a:r>
          </a:p>
          <a:p>
            <a:pPr fontAlgn="base"/>
            <a:r>
              <a:rPr lang="en-IN" dirty="0"/>
              <a:t>An event loop that listens for event triggers and calls the corresponding event handler for that event.</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Lightbox">
            <a:extLst>
              <a:ext uri="{FF2B5EF4-FFF2-40B4-BE49-F238E27FC236}">
                <a16:creationId xmlns:a16="http://schemas.microsoft.com/office/drawing/2014/main" id="{58675085-4C0B-6649-89DE-A1F1083E0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1856"/>
            <a:ext cx="4571999" cy="22388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/wp-content/uploads/20211017211104/EDP1drawio-660x305.png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6438346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289076"/>
            <a:ext cx="4045200" cy="641400"/>
          </a:xfrm>
          <a:prstGeom prst="rect">
            <a:avLst/>
          </a:prstGeom>
        </p:spPr>
        <p:txBody>
          <a:bodyPr spcFirstLastPara="1" wrap="square" lIns="91425" tIns="91425" rIns="91425" bIns="91425" anchor="ctr" anchorCtr="0">
            <a:noAutofit/>
          </a:bodyPr>
          <a:lstStyle/>
          <a:p>
            <a:pPr fontAlgn="base"/>
            <a:r>
              <a:rPr lang="en-IN" dirty="0"/>
              <a:t>Explain Event-Driven Programming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Event-Driven Programming Principles:</a:t>
            </a:r>
          </a:p>
          <a:p>
            <a:pPr marL="139700" indent="0" fontAlgn="base">
              <a:buNone/>
            </a:pPr>
            <a:endParaRPr lang="en-IN" dirty="0"/>
          </a:p>
          <a:p>
            <a:pPr fontAlgn="base"/>
            <a:r>
              <a:rPr lang="en-IN" dirty="0"/>
              <a:t>A suite of functions for handling the events. These can be either blocking or non-blocking, depending on the implementation.</a:t>
            </a:r>
          </a:p>
          <a:p>
            <a:pPr fontAlgn="base"/>
            <a:r>
              <a:rPr lang="en-IN" dirty="0"/>
              <a:t>Binding registered functions to events.</a:t>
            </a:r>
          </a:p>
          <a:p>
            <a:pPr fontAlgn="base"/>
            <a:r>
              <a:rPr lang="en-IN" dirty="0"/>
              <a:t>When a registered event is received, an event loop polls for new events and calls the matching event handler(s).</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Lightbox">
            <a:extLst>
              <a:ext uri="{FF2B5EF4-FFF2-40B4-BE49-F238E27FC236}">
                <a16:creationId xmlns:a16="http://schemas.microsoft.com/office/drawing/2014/main" id="{58675085-4C0B-6649-89DE-A1F1083E0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1856"/>
            <a:ext cx="4571999" cy="22388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/wp-content/uploads/20211017211104/EDP1drawio-660x305.png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870190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289076"/>
            <a:ext cx="4045200" cy="641400"/>
          </a:xfrm>
          <a:prstGeom prst="rect">
            <a:avLst/>
          </a:prstGeom>
        </p:spPr>
        <p:txBody>
          <a:bodyPr spcFirstLastPara="1" wrap="square" lIns="91425" tIns="91425" rIns="91425" bIns="91425" anchor="ctr" anchorCtr="0">
            <a:noAutofit/>
          </a:bodyPr>
          <a:lstStyle/>
          <a:p>
            <a:pPr fontAlgn="base"/>
            <a:r>
              <a:rPr lang="en-IN" dirty="0"/>
              <a:t>Explain Event-Driven Programming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Advantages of Event-Driven Programming:</a:t>
            </a:r>
          </a:p>
          <a:p>
            <a:pPr marL="139700" indent="0" fontAlgn="base">
              <a:buNone/>
            </a:pPr>
            <a:endParaRPr lang="en-IN" dirty="0"/>
          </a:p>
          <a:p>
            <a:pPr fontAlgn="base"/>
            <a:r>
              <a:rPr lang="en-IN" b="1" dirty="0"/>
              <a:t>Flexibility:</a:t>
            </a:r>
            <a:r>
              <a:rPr lang="en-IN" dirty="0"/>
              <a:t> It is easier to alter sections of code as and when required.</a:t>
            </a:r>
          </a:p>
          <a:p>
            <a:pPr fontAlgn="base"/>
            <a:r>
              <a:rPr lang="en-IN" b="1" dirty="0"/>
              <a:t>Suitability for graphical interfaces:</a:t>
            </a:r>
            <a:r>
              <a:rPr lang="en-IN" dirty="0"/>
              <a:t> It allows the user to select tools (like radio buttons etc.) directly from the toolbar</a:t>
            </a:r>
          </a:p>
          <a:p>
            <a:pPr fontAlgn="base"/>
            <a:r>
              <a:rPr lang="en-IN" b="1" dirty="0"/>
              <a:t>Programming simplicity:</a:t>
            </a:r>
            <a:r>
              <a:rPr lang="en-IN" dirty="0"/>
              <a:t> It supports predictive coding, which improves the programmer’s coding experience.</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Lightbox">
            <a:extLst>
              <a:ext uri="{FF2B5EF4-FFF2-40B4-BE49-F238E27FC236}">
                <a16:creationId xmlns:a16="http://schemas.microsoft.com/office/drawing/2014/main" id="{58675085-4C0B-6649-89DE-A1F1083E0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1856"/>
            <a:ext cx="4571999" cy="22388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/wp-content/uploads/20211017211104/EDP1drawio-660x305.png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403954868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289076"/>
            <a:ext cx="4045200" cy="641400"/>
          </a:xfrm>
          <a:prstGeom prst="rect">
            <a:avLst/>
          </a:prstGeom>
        </p:spPr>
        <p:txBody>
          <a:bodyPr spcFirstLastPara="1" wrap="square" lIns="91425" tIns="91425" rIns="91425" bIns="91425" anchor="ctr" anchorCtr="0">
            <a:noAutofit/>
          </a:bodyPr>
          <a:lstStyle/>
          <a:p>
            <a:pPr fontAlgn="base"/>
            <a:r>
              <a:rPr lang="en-IN" dirty="0"/>
              <a:t>Explain Event-Driven Programming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Advantages of Event-Driven Programming:</a:t>
            </a:r>
          </a:p>
          <a:p>
            <a:pPr marL="139700" indent="0" fontAlgn="base">
              <a:buNone/>
            </a:pPr>
            <a:endParaRPr lang="en-IN" dirty="0"/>
          </a:p>
          <a:p>
            <a:pPr fontAlgn="base"/>
            <a:r>
              <a:rPr lang="en-IN" b="1" dirty="0"/>
              <a:t>Easy to find natural dividing lines: </a:t>
            </a:r>
            <a:r>
              <a:rPr lang="en-IN" dirty="0"/>
              <a:t>Natural dividing lines for unit testing infrastructure are easy to come by.</a:t>
            </a:r>
          </a:p>
          <a:p>
            <a:pPr fontAlgn="base"/>
            <a:r>
              <a:rPr lang="en-IN" b="1" dirty="0"/>
              <a:t>A good way to model systems: </a:t>
            </a:r>
            <a:r>
              <a:rPr lang="en-IN" dirty="0"/>
              <a:t>Useful method for </a:t>
            </a:r>
            <a:r>
              <a:rPr lang="en-IN" dirty="0" err="1"/>
              <a:t>modeling</a:t>
            </a:r>
            <a:r>
              <a:rPr lang="en-IN" dirty="0"/>
              <a:t> systems that must be asynchronous and reactive.</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Lightbox">
            <a:extLst>
              <a:ext uri="{FF2B5EF4-FFF2-40B4-BE49-F238E27FC236}">
                <a16:creationId xmlns:a16="http://schemas.microsoft.com/office/drawing/2014/main" id="{58675085-4C0B-6649-89DE-A1F1083E0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1856"/>
            <a:ext cx="4571999" cy="22388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/wp-content/uploads/20211017211104/EDP1drawio-660x305.png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1672722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289076"/>
            <a:ext cx="4045200" cy="641400"/>
          </a:xfrm>
          <a:prstGeom prst="rect">
            <a:avLst/>
          </a:prstGeom>
        </p:spPr>
        <p:txBody>
          <a:bodyPr spcFirstLastPara="1" wrap="square" lIns="91425" tIns="91425" rIns="91425" bIns="91425" anchor="ctr" anchorCtr="0">
            <a:noAutofit/>
          </a:bodyPr>
          <a:lstStyle/>
          <a:p>
            <a:pPr fontAlgn="base"/>
            <a:r>
              <a:rPr lang="en-IN" dirty="0"/>
              <a:t>Explain Event-Driven Programming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Advantages of Event-Driven Programming:</a:t>
            </a:r>
          </a:p>
          <a:p>
            <a:pPr marL="139700" indent="0" fontAlgn="base">
              <a:buNone/>
            </a:pPr>
            <a:endParaRPr lang="en-IN" dirty="0"/>
          </a:p>
          <a:p>
            <a:pPr fontAlgn="base"/>
            <a:r>
              <a:rPr lang="en-IN" b="1" dirty="0"/>
              <a:t>Allows for more interactive programs: </a:t>
            </a:r>
            <a:r>
              <a:rPr lang="en-IN" dirty="0"/>
              <a:t>It enables more interactive programming. Event-driven programming is used in almost all recent GUI apps.</a:t>
            </a:r>
          </a:p>
          <a:p>
            <a:pPr fontAlgn="base"/>
            <a:r>
              <a:rPr lang="en-IN" b="1" dirty="0"/>
              <a:t>Using hardware interrupts: </a:t>
            </a:r>
            <a:r>
              <a:rPr lang="en-IN" dirty="0"/>
              <a:t>It can be accomplished via hardware interrupts, lowering the computer’s power consumption.</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Lightbox">
            <a:extLst>
              <a:ext uri="{FF2B5EF4-FFF2-40B4-BE49-F238E27FC236}">
                <a16:creationId xmlns:a16="http://schemas.microsoft.com/office/drawing/2014/main" id="{58675085-4C0B-6649-89DE-A1F1083E0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1856"/>
            <a:ext cx="4571999" cy="22388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/wp-content/uploads/20211017211104/EDP1drawio-660x305.png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58590669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289076"/>
            <a:ext cx="4045200" cy="641400"/>
          </a:xfrm>
          <a:prstGeom prst="rect">
            <a:avLst/>
          </a:prstGeom>
        </p:spPr>
        <p:txBody>
          <a:bodyPr spcFirstLastPara="1" wrap="square" lIns="91425" tIns="91425" rIns="91425" bIns="91425" anchor="ctr" anchorCtr="0">
            <a:noAutofit/>
          </a:bodyPr>
          <a:lstStyle/>
          <a:p>
            <a:pPr fontAlgn="base"/>
            <a:r>
              <a:rPr lang="en-IN" dirty="0"/>
              <a:t>Explain Event-Driven Programming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Advantages of Event-Driven Programming:</a:t>
            </a:r>
          </a:p>
          <a:p>
            <a:pPr marL="139700" indent="0" fontAlgn="base">
              <a:buNone/>
            </a:pPr>
            <a:endParaRPr lang="en-IN" dirty="0"/>
          </a:p>
          <a:p>
            <a:pPr fontAlgn="base"/>
            <a:r>
              <a:rPr lang="en-IN" b="1" dirty="0"/>
              <a:t>Allows sensors and other hardware: </a:t>
            </a:r>
            <a:r>
              <a:rPr lang="en-IN" dirty="0"/>
              <a:t>It makes it simple for sensors and other hardware to communicate with software.</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Lightbox">
            <a:extLst>
              <a:ext uri="{FF2B5EF4-FFF2-40B4-BE49-F238E27FC236}">
                <a16:creationId xmlns:a16="http://schemas.microsoft.com/office/drawing/2014/main" id="{58675085-4C0B-6649-89DE-A1F1083E0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1856"/>
            <a:ext cx="4571999" cy="22388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/wp-content/uploads/20211017211104/EDP1drawio-660x305.png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23480573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289076"/>
            <a:ext cx="4045200" cy="641400"/>
          </a:xfrm>
          <a:prstGeom prst="rect">
            <a:avLst/>
          </a:prstGeom>
        </p:spPr>
        <p:txBody>
          <a:bodyPr spcFirstLastPara="1" wrap="square" lIns="91425" tIns="91425" rIns="91425" bIns="91425" anchor="ctr" anchorCtr="0">
            <a:noAutofit/>
          </a:bodyPr>
          <a:lstStyle/>
          <a:p>
            <a:pPr fontAlgn="base"/>
            <a:r>
              <a:rPr lang="en-IN" dirty="0"/>
              <a:t>Explain Event-Driven Programming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Disadvantages of Event-Driven Programming:</a:t>
            </a:r>
          </a:p>
          <a:p>
            <a:pPr marL="139700" indent="0" fontAlgn="base">
              <a:buNone/>
            </a:pPr>
            <a:endParaRPr lang="en-IN" dirty="0"/>
          </a:p>
          <a:p>
            <a:pPr fontAlgn="base"/>
            <a:r>
              <a:rPr lang="en-IN" b="1" dirty="0"/>
              <a:t>Complex:</a:t>
            </a:r>
            <a:r>
              <a:rPr lang="en-IN" dirty="0"/>
              <a:t> Simple programs become unnecessarily complex.</a:t>
            </a:r>
          </a:p>
          <a:p>
            <a:pPr fontAlgn="base"/>
            <a:r>
              <a:rPr lang="en-IN" b="1" dirty="0"/>
              <a:t>Less logical and obvious: </a:t>
            </a:r>
            <a:r>
              <a:rPr lang="en-IN" dirty="0"/>
              <a:t>The flow of the program is usually less logical and more obvious</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Lightbox">
            <a:extLst>
              <a:ext uri="{FF2B5EF4-FFF2-40B4-BE49-F238E27FC236}">
                <a16:creationId xmlns:a16="http://schemas.microsoft.com/office/drawing/2014/main" id="{58675085-4C0B-6649-89DE-A1F1083E0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1856"/>
            <a:ext cx="4571999" cy="22388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4656667" y="4557714"/>
            <a:ext cx="4368799" cy="310620"/>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/wp-content/uploads/20211017211104/EDP1drawio-660x305.png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27304217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289076"/>
            <a:ext cx="4045200" cy="641400"/>
          </a:xfrm>
          <a:prstGeom prst="rect">
            <a:avLst/>
          </a:prstGeom>
        </p:spPr>
        <p:txBody>
          <a:bodyPr spcFirstLastPara="1" wrap="square" lIns="91425" tIns="91425" rIns="91425" bIns="91425" anchor="ctr" anchorCtr="0">
            <a:noAutofit/>
          </a:bodyPr>
          <a:lstStyle/>
          <a:p>
            <a:pPr fontAlgn="base"/>
            <a:r>
              <a:rPr lang="en-IN" dirty="0"/>
              <a:t>Explain Event-Driven Programming in Node.js</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Disadvantages of Event-Driven Programming:</a:t>
            </a:r>
          </a:p>
          <a:p>
            <a:pPr marL="139700" indent="0" fontAlgn="base">
              <a:buNone/>
            </a:pPr>
            <a:endParaRPr lang="en-IN" dirty="0"/>
          </a:p>
          <a:p>
            <a:pPr fontAlgn="base"/>
            <a:r>
              <a:rPr lang="en-IN" b="1" dirty="0"/>
              <a:t>Difficult to find error: </a:t>
            </a:r>
            <a:r>
              <a:rPr lang="en-IN" dirty="0"/>
              <a:t>Debugging an event-driven program is difficult</a:t>
            </a:r>
          </a:p>
          <a:p>
            <a:pPr fontAlgn="base"/>
            <a:r>
              <a:rPr lang="en-IN" b="1" dirty="0"/>
              <a:t>Confusing:</a:t>
            </a:r>
            <a:r>
              <a:rPr lang="en-IN" dirty="0"/>
              <a:t> Too many forms in a program might be confusing and/or frustrating for the programmer.</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Lightbox">
            <a:extLst>
              <a:ext uri="{FF2B5EF4-FFF2-40B4-BE49-F238E27FC236}">
                <a16:creationId xmlns:a16="http://schemas.microsoft.com/office/drawing/2014/main" id="{58675085-4C0B-6649-89DE-A1F1083E0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1856"/>
            <a:ext cx="4571999" cy="22388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/wp-content/uploads/20211017211104/EDP1drawio-660x305.png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55463727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289076"/>
            <a:ext cx="4045200" cy="641400"/>
          </a:xfrm>
          <a:prstGeom prst="rect">
            <a:avLst/>
          </a:prstGeom>
        </p:spPr>
        <p:txBody>
          <a:bodyPr spcFirstLastPara="1" wrap="square" lIns="91425" tIns="91425" rIns="91425" bIns="91425" anchor="ctr" anchorCtr="0">
            <a:noAutofit/>
          </a:bodyPr>
          <a:lstStyle/>
          <a:p>
            <a:pPr fontAlgn="base"/>
            <a:r>
              <a:rPr lang="en-IN" dirty="0"/>
              <a:t>Explain Event-Driven Programming in Node.js</a:t>
            </a:r>
          </a:p>
        </p:txBody>
      </p:sp>
      <p:sp>
        <p:nvSpPr>
          <p:cNvPr id="75" name="Google Shape;75;p15"/>
          <p:cNvSpPr txBox="1">
            <a:spLocks noGrp="1"/>
          </p:cNvSpPr>
          <p:nvPr>
            <p:ph type="body" idx="2"/>
          </p:nvPr>
        </p:nvSpPr>
        <p:spPr>
          <a:xfrm>
            <a:off x="358175" y="2584496"/>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Disadvantages of Event-Driven Programming:</a:t>
            </a:r>
          </a:p>
          <a:p>
            <a:pPr marL="139700" indent="0" fontAlgn="base">
              <a:buNone/>
            </a:pPr>
            <a:endParaRPr lang="en-IN" dirty="0"/>
          </a:p>
          <a:p>
            <a:pPr fontAlgn="base"/>
            <a:r>
              <a:rPr lang="en-IN" b="1" dirty="0"/>
              <a:t>Tight coupling:</a:t>
            </a:r>
            <a:r>
              <a:rPr lang="en-IN" dirty="0"/>
              <a:t> The event schema will be tightly coupled with the consumers of the schema.</a:t>
            </a:r>
          </a:p>
          <a:p>
            <a:pPr fontAlgn="base"/>
            <a:r>
              <a:rPr lang="en-IN" b="1" dirty="0"/>
              <a:t>Blocking: </a:t>
            </a:r>
            <a:r>
              <a:rPr lang="en-IN" dirty="0"/>
              <a:t>Complex blocking of operations.</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descr="Lightbox">
            <a:extLst>
              <a:ext uri="{FF2B5EF4-FFF2-40B4-BE49-F238E27FC236}">
                <a16:creationId xmlns:a16="http://schemas.microsoft.com/office/drawing/2014/main" id="{58675085-4C0B-6649-89DE-A1F1083E0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31856"/>
            <a:ext cx="4571999" cy="223885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4631267" y="4557713"/>
            <a:ext cx="4267200" cy="319087"/>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media.geeksforgeeks.org</a:t>
            </a:r>
            <a:r>
              <a:rPr lang="en-US" altLang="en-US" dirty="0">
                <a:solidFill>
                  <a:srgbClr val="565656"/>
                </a:solidFill>
                <a:latin typeface="ArialMT"/>
              </a:rPr>
              <a:t>/wp-content/uploads/20211017211104/EDP1drawio-660x305.png</a:t>
            </a:r>
            <a:endParaRPr lang="en-US" altLang="en-US" sz="1800" dirty="0">
              <a:solidFill>
                <a:schemeClr val="tx1"/>
              </a:solidFill>
              <a:latin typeface="Arial" panose="020B0604020202020204" pitchFamily="34" charset="0"/>
            </a:endParaRPr>
          </a:p>
        </p:txBody>
      </p:sp>
    </p:spTree>
    <p:extLst>
      <p:ext uri="{BB962C8B-B14F-4D97-AF65-F5344CB8AC3E}">
        <p14:creationId xmlns:p14="http://schemas.microsoft.com/office/powerpoint/2010/main" val="28593739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289076"/>
            <a:ext cx="4045200" cy="641400"/>
          </a:xfrm>
          <a:prstGeom prst="rect">
            <a:avLst/>
          </a:prstGeom>
        </p:spPr>
        <p:txBody>
          <a:bodyPr spcFirstLastPara="1" wrap="square" lIns="91425" tIns="91425" rIns="91425" bIns="91425" anchor="ctr" anchorCtr="0">
            <a:noAutofit/>
          </a:bodyPr>
          <a:lstStyle/>
          <a:p>
            <a:pPr fontAlgn="base"/>
            <a:r>
              <a:rPr lang="en-IN" dirty="0"/>
              <a:t>What is a Web Socket? </a:t>
            </a:r>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fontAlgn="base"/>
            <a:r>
              <a:rPr lang="en-IN" dirty="0"/>
              <a:t>Web Socket is a protocol that provides full-duplex(multiway) communication </a:t>
            </a:r>
            <a:r>
              <a:rPr lang="en-IN" dirty="0" err="1"/>
              <a:t>i.e</a:t>
            </a:r>
            <a:r>
              <a:rPr lang="en-IN" dirty="0"/>
              <a:t> allows communication in both directions simultaneously. It is a modern web technology in which there is a continuous connection between the user’s browser(client) and the server. In this type of communication, between the web server and the web browser, both of them can send messages to each other at any point in time.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i.stack.imgur.com</a:t>
            </a:r>
            <a:r>
              <a:rPr lang="en-US" altLang="en-US" dirty="0">
                <a:solidFill>
                  <a:srgbClr val="565656"/>
                </a:solidFill>
                <a:latin typeface="ArialMT"/>
              </a:rPr>
              <a:t>/</a:t>
            </a:r>
            <a:r>
              <a:rPr lang="en-US" altLang="en-US" dirty="0" err="1">
                <a:solidFill>
                  <a:srgbClr val="565656"/>
                </a:solidFill>
                <a:latin typeface="ArialMT"/>
              </a:rPr>
              <a:t>Ydwdx.png</a:t>
            </a:r>
            <a:endParaRPr lang="en-US" altLang="en-US" sz="1800" dirty="0">
              <a:solidFill>
                <a:schemeClr val="tx1"/>
              </a:solidFill>
              <a:latin typeface="Arial" panose="020B0604020202020204" pitchFamily="34" charset="0"/>
            </a:endParaRPr>
          </a:p>
        </p:txBody>
      </p:sp>
      <p:pic>
        <p:nvPicPr>
          <p:cNvPr id="20484" name="Picture 4" descr="node.js - Using socket.io with net socket in nodejs - Stack Overflow">
            <a:extLst>
              <a:ext uri="{FF2B5EF4-FFF2-40B4-BE49-F238E27FC236}">
                <a16:creationId xmlns:a16="http://schemas.microsoft.com/office/drawing/2014/main" id="{FC72BD47-0302-B047-A478-15E3509B5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39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925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499"/>
            <a:ext cx="4045200" cy="1033413"/>
          </a:xfrm>
          <a:prstGeom prst="rect">
            <a:avLst/>
          </a:prstGeom>
        </p:spPr>
        <p:txBody>
          <a:bodyPr spcFirstLastPara="1" wrap="square" lIns="91425" tIns="91425" rIns="91425" bIns="91425" anchor="ctr" anchorCtr="0">
            <a:noAutofit/>
          </a:bodyPr>
          <a:lstStyle/>
          <a:p>
            <a:r>
              <a:rPr lang="en-IN"/>
              <a:t>Introduction to AngularJS and UI benefits in Angular JS </a:t>
            </a:r>
          </a:p>
        </p:txBody>
      </p:sp>
      <p:sp>
        <p:nvSpPr>
          <p:cNvPr id="74" name="Google Shape;74;p15"/>
          <p:cNvSpPr txBox="1">
            <a:spLocks noGrp="1"/>
          </p:cNvSpPr>
          <p:nvPr>
            <p:ph type="subTitle" idx="1"/>
          </p:nvPr>
        </p:nvSpPr>
        <p:spPr>
          <a:xfrm>
            <a:off x="358175" y="1802507"/>
            <a:ext cx="4045200" cy="641400"/>
          </a:xfrm>
          <a:prstGeom prst="rect">
            <a:avLst/>
          </a:prstGeom>
        </p:spPr>
        <p:txBody>
          <a:bodyPr spcFirstLastPara="1" wrap="square" lIns="91425" tIns="91425" rIns="91425" bIns="91425" anchor="ctr" anchorCtr="0">
            <a:noAutofit/>
          </a:bodyPr>
          <a:lstStyle/>
          <a:p>
            <a:pPr marL="0" indent="0"/>
            <a:r>
              <a:rPr lang="en-IN"/>
              <a:t>Advantages of AngularJS</a:t>
            </a:r>
          </a:p>
        </p:txBody>
      </p:sp>
      <p:sp>
        <p:nvSpPr>
          <p:cNvPr id="75" name="Google Shape;75;p15"/>
          <p:cNvSpPr txBox="1">
            <a:spLocks noGrp="1"/>
          </p:cNvSpPr>
          <p:nvPr>
            <p:ph type="body" idx="2"/>
          </p:nvPr>
        </p:nvSpPr>
        <p:spPr>
          <a:xfrm>
            <a:off x="358175" y="2499503"/>
            <a:ext cx="3837000" cy="2272772"/>
          </a:xfrm>
          <a:prstGeom prst="rect">
            <a:avLst/>
          </a:prstGeom>
        </p:spPr>
        <p:txBody>
          <a:bodyPr spcFirstLastPara="1" wrap="square" lIns="91425" tIns="91425" rIns="91425" bIns="91425" anchor="ctr" anchorCtr="0">
            <a:noAutofit/>
          </a:bodyPr>
          <a:lstStyle/>
          <a:p>
            <a:pPr marL="139700" lvl="0" indent="0">
              <a:buNone/>
            </a:pPr>
            <a:endParaRPr lang="en-IN" dirty="0"/>
          </a:p>
          <a:p>
            <a:pPr marL="139700" lvl="0" indent="0">
              <a:buNone/>
            </a:pPr>
            <a:endParaRPr lang="en-IN" dirty="0"/>
          </a:p>
          <a:p>
            <a:pPr marL="139700" lvl="0" indent="0">
              <a:buNone/>
            </a:pPr>
            <a:endParaRPr lang="en-IN" dirty="0"/>
          </a:p>
          <a:p>
            <a:pPr lvl="0"/>
            <a:r>
              <a:rPr lang="en-IN" dirty="0"/>
              <a:t>Easy to Learn</a:t>
            </a:r>
          </a:p>
          <a:p>
            <a:pPr lvl="0"/>
            <a:r>
              <a:rPr lang="en-IN" dirty="0"/>
              <a:t>It has a Two-Way Binding Feature</a:t>
            </a:r>
          </a:p>
          <a:p>
            <a:pPr lvl="0"/>
            <a:r>
              <a:rPr lang="en-IN" dirty="0"/>
              <a:t>Supports SPA features</a:t>
            </a:r>
          </a:p>
          <a:p>
            <a:pPr lvl="0"/>
            <a:r>
              <a:rPr lang="en-IN" dirty="0"/>
              <a:t>Has a Declarative UI</a:t>
            </a:r>
          </a:p>
          <a:p>
            <a:pPr lvl="0"/>
            <a:r>
              <a:rPr lang="en-IN" dirty="0"/>
              <a:t>Supported by Google</a:t>
            </a:r>
          </a:p>
          <a:p>
            <a:pPr lvl="0"/>
            <a:r>
              <a:rPr lang="en-IN" dirty="0"/>
              <a:t>Allows for Optimal Web Application Management</a:t>
            </a:r>
          </a:p>
          <a:p>
            <a:pPr lvl="0"/>
            <a:r>
              <a:rPr lang="en-IN" dirty="0"/>
              <a:t>It is a Powerful Framework</a:t>
            </a:r>
          </a:p>
          <a:p>
            <a:pPr lvl="0"/>
            <a:r>
              <a:rPr lang="en-IN" dirty="0"/>
              <a:t>Real-Time Testing</a:t>
            </a:r>
          </a:p>
          <a:p>
            <a:pPr marL="139700" lvl="0" indent="0">
              <a:buNone/>
            </a:pPr>
            <a:endParaRPr lang="en-IN" dirty="0"/>
          </a:p>
          <a:p>
            <a:pPr marL="139700" indent="0">
              <a:buNone/>
            </a:pPr>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https://www.v2web.in/blog/5-advantages-of-angular-js-for-web-development/</a:t>
            </a:r>
            <a:endParaRPr lang="en-IN"/>
          </a:p>
          <a:p>
            <a:pPr marL="0" indent="0">
              <a:spcAft>
                <a:spcPts val="1600"/>
              </a:spcAft>
              <a:buNone/>
            </a:pPr>
            <a:endParaRPr lang="en-IN"/>
          </a:p>
          <a:p>
            <a:pPr marL="0" indent="0">
              <a:spcAft>
                <a:spcPts val="1600"/>
              </a:spcAft>
              <a:buNone/>
            </a:pPr>
            <a:endParaRPr/>
          </a:p>
        </p:txBody>
      </p:sp>
      <p:pic>
        <p:nvPicPr>
          <p:cNvPr id="9218" name="Picture 2">
            <a:extLst>
              <a:ext uri="{FF2B5EF4-FFF2-40B4-BE49-F238E27FC236}">
                <a16:creationId xmlns:a16="http://schemas.microsoft.com/office/drawing/2014/main" id="{B06695BA-CD6F-D86F-DED6-CBA883EF4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33248"/>
            <a:ext cx="4572000" cy="305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11708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289076"/>
            <a:ext cx="4045200" cy="641400"/>
          </a:xfrm>
          <a:prstGeom prst="rect">
            <a:avLst/>
          </a:prstGeom>
        </p:spPr>
        <p:txBody>
          <a:bodyPr spcFirstLastPara="1" wrap="square" lIns="91425" tIns="91425" rIns="91425" bIns="91425" anchor="ctr" anchorCtr="0">
            <a:noAutofit/>
          </a:bodyPr>
          <a:lstStyle/>
          <a:p>
            <a:pPr fontAlgn="base"/>
            <a:r>
              <a:rPr lang="en-IN" dirty="0"/>
              <a:t>What is a Web Socket? </a:t>
            </a:r>
          </a:p>
        </p:txBody>
      </p:sp>
      <p:sp>
        <p:nvSpPr>
          <p:cNvPr id="75" name="Google Shape;75;p15"/>
          <p:cNvSpPr txBox="1">
            <a:spLocks noGrp="1"/>
          </p:cNvSpPr>
          <p:nvPr>
            <p:ph type="body" idx="2"/>
          </p:nvPr>
        </p:nvSpPr>
        <p:spPr>
          <a:xfrm>
            <a:off x="358175" y="2167161"/>
            <a:ext cx="3837000" cy="2390139"/>
          </a:xfrm>
          <a:prstGeom prst="rect">
            <a:avLst/>
          </a:prstGeom>
        </p:spPr>
        <p:txBody>
          <a:bodyPr spcFirstLastPara="1" wrap="square" lIns="91425" tIns="91425" rIns="91425" bIns="91425" anchor="ctr" anchorCtr="0">
            <a:noAutofit/>
          </a:bodyPr>
          <a:lstStyle/>
          <a:p>
            <a:pPr fontAlgn="base"/>
            <a:r>
              <a:rPr lang="en-IN" dirty="0"/>
              <a:t>We can simply install it by running the below command in </a:t>
            </a:r>
            <a:r>
              <a:rPr lang="en-IN" dirty="0" err="1"/>
              <a:t>cmd</a:t>
            </a:r>
            <a:r>
              <a:rPr lang="en-IN" dirty="0"/>
              <a:t> and then add this dependency to your server-side </a:t>
            </a:r>
            <a:r>
              <a:rPr lang="en-IN" dirty="0" err="1"/>
              <a:t>javascript</a:t>
            </a:r>
            <a:r>
              <a:rPr lang="en-IN" dirty="0"/>
              <a:t> file also install an express module which is basically required for server-side application</a:t>
            </a:r>
          </a:p>
          <a:p>
            <a:pPr marL="596900" lvl="1" indent="0" fontAlgn="base">
              <a:buNone/>
            </a:pPr>
            <a:r>
              <a:rPr lang="en-IN" dirty="0" err="1"/>
              <a:t>npm</a:t>
            </a:r>
            <a:r>
              <a:rPr lang="en-IN" dirty="0"/>
              <a:t> install socket.io --save </a:t>
            </a:r>
          </a:p>
          <a:p>
            <a:pPr marL="596900" lvl="1" indent="0" fontAlgn="base">
              <a:buNone/>
            </a:pPr>
            <a:r>
              <a:rPr lang="en-IN" dirty="0" err="1"/>
              <a:t>npm</a:t>
            </a:r>
            <a:r>
              <a:rPr lang="en-IN" dirty="0"/>
              <a:t> install express --save</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i.stack.imgur.com</a:t>
            </a:r>
            <a:r>
              <a:rPr lang="en-US" altLang="en-US" dirty="0">
                <a:solidFill>
                  <a:srgbClr val="565656"/>
                </a:solidFill>
                <a:latin typeface="ArialMT"/>
              </a:rPr>
              <a:t>/</a:t>
            </a:r>
            <a:r>
              <a:rPr lang="en-US" altLang="en-US" dirty="0" err="1">
                <a:solidFill>
                  <a:srgbClr val="565656"/>
                </a:solidFill>
                <a:latin typeface="ArialMT"/>
              </a:rPr>
              <a:t>Ydwdx.png</a:t>
            </a:r>
            <a:endParaRPr lang="en-US" altLang="en-US" sz="1800" dirty="0">
              <a:solidFill>
                <a:schemeClr val="tx1"/>
              </a:solidFill>
              <a:latin typeface="Arial" panose="020B0604020202020204" pitchFamily="34" charset="0"/>
            </a:endParaRPr>
          </a:p>
        </p:txBody>
      </p:sp>
      <p:pic>
        <p:nvPicPr>
          <p:cNvPr id="20484" name="Picture 4" descr="node.js - Using socket.io with net socket in nodejs - Stack Overflow">
            <a:extLst>
              <a:ext uri="{FF2B5EF4-FFF2-40B4-BE49-F238E27FC236}">
                <a16:creationId xmlns:a16="http://schemas.microsoft.com/office/drawing/2014/main" id="{FC72BD47-0302-B047-A478-15E3509B5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33576"/>
            <a:ext cx="4572000" cy="2390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7004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368589"/>
            <a:ext cx="4045200" cy="641400"/>
          </a:xfrm>
          <a:prstGeom prst="rect">
            <a:avLst/>
          </a:prstGeom>
        </p:spPr>
        <p:txBody>
          <a:bodyPr spcFirstLastPara="1" wrap="square" lIns="91425" tIns="91425" rIns="91425" bIns="91425" anchor="ctr" anchorCtr="0">
            <a:noAutofit/>
          </a:bodyPr>
          <a:lstStyle/>
          <a:p>
            <a:pPr fontAlgn="base"/>
            <a:r>
              <a:rPr lang="en-IN" dirty="0"/>
              <a:t>How to Build a Simple Web Server with Node.js ?</a:t>
            </a:r>
          </a:p>
        </p:txBody>
      </p:sp>
      <p:sp>
        <p:nvSpPr>
          <p:cNvPr id="75" name="Google Shape;75;p15"/>
          <p:cNvSpPr txBox="1">
            <a:spLocks noGrp="1"/>
          </p:cNvSpPr>
          <p:nvPr>
            <p:ph type="body" idx="2"/>
          </p:nvPr>
        </p:nvSpPr>
        <p:spPr>
          <a:xfrm>
            <a:off x="409648" y="2583421"/>
            <a:ext cx="3837000" cy="1753800"/>
          </a:xfrm>
          <a:prstGeom prst="rect">
            <a:avLst/>
          </a:prstGeom>
        </p:spPr>
        <p:txBody>
          <a:bodyPr spcFirstLastPara="1" wrap="square" lIns="91425" tIns="91425" rIns="91425" bIns="91425" anchor="ctr" anchorCtr="0">
            <a:noAutofit/>
          </a:bodyPr>
          <a:lstStyle/>
          <a:p>
            <a:pPr fontAlgn="base"/>
            <a:r>
              <a:rPr lang="en-IN" b="1" dirty="0"/>
              <a:t>Introduction:</a:t>
            </a:r>
            <a:r>
              <a:rPr lang="en-IN" dirty="0"/>
              <a:t> Node.js is an open-source and cross-platform runtime environment for executing </a:t>
            </a:r>
            <a:r>
              <a:rPr lang="en-IN" u="sng" dirty="0">
                <a:hlinkClick r:id="rId3"/>
              </a:rPr>
              <a:t>JavaScript</a:t>
            </a:r>
            <a:r>
              <a:rPr lang="en-IN" dirty="0"/>
              <a:t> code outside a browser. You need to remember that </a:t>
            </a:r>
            <a:r>
              <a:rPr lang="en-IN" b="1" dirty="0"/>
              <a:t>NodeJS is not a framework, and it’s not a programming language. </a:t>
            </a:r>
            <a:r>
              <a:rPr lang="en-IN" dirty="0"/>
              <a:t>Node.js is mostly used in server-side programming. In this article, we will discuss how to make a web server using </a:t>
            </a:r>
            <a:r>
              <a:rPr lang="en-IN" dirty="0" err="1"/>
              <a:t>node.js</a:t>
            </a:r>
            <a:r>
              <a:rPr lang="en-IN" dirty="0"/>
              <a:t>.</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https://www.guru99.com/images/NodeJS/010716_0600_NodejsHttpT2.png</a:t>
            </a:r>
            <a:endParaRPr lang="en-US" altLang="en-US" sz="1800" dirty="0">
              <a:solidFill>
                <a:schemeClr val="tx1"/>
              </a:solidFill>
              <a:latin typeface="Arial" panose="020B0604020202020204" pitchFamily="34" charset="0"/>
            </a:endParaRPr>
          </a:p>
        </p:txBody>
      </p:sp>
      <p:pic>
        <p:nvPicPr>
          <p:cNvPr id="22530" name="Picture 2">
            <a:extLst>
              <a:ext uri="{FF2B5EF4-FFF2-40B4-BE49-F238E27FC236}">
                <a16:creationId xmlns:a16="http://schemas.microsoft.com/office/drawing/2014/main" id="{4CF29EC6-7480-DF47-B731-44C3415497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18354"/>
            <a:ext cx="4572000" cy="3330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0830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368589"/>
            <a:ext cx="4045200" cy="641400"/>
          </a:xfrm>
          <a:prstGeom prst="rect">
            <a:avLst/>
          </a:prstGeom>
        </p:spPr>
        <p:txBody>
          <a:bodyPr spcFirstLastPara="1" wrap="square" lIns="91425" tIns="91425" rIns="91425" bIns="91425" anchor="ctr" anchorCtr="0">
            <a:noAutofit/>
          </a:bodyPr>
          <a:lstStyle/>
          <a:p>
            <a:pPr fontAlgn="base"/>
            <a:r>
              <a:rPr lang="en-IN" dirty="0"/>
              <a:t>How to Build a Simple Web Server with Node.js ?</a:t>
            </a:r>
          </a:p>
        </p:txBody>
      </p:sp>
      <p:sp>
        <p:nvSpPr>
          <p:cNvPr id="75" name="Google Shape;75;p15"/>
          <p:cNvSpPr txBox="1">
            <a:spLocks noGrp="1"/>
          </p:cNvSpPr>
          <p:nvPr>
            <p:ph type="body" idx="2"/>
          </p:nvPr>
        </p:nvSpPr>
        <p:spPr>
          <a:xfrm>
            <a:off x="358175" y="2425539"/>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Creating Web Servers Using NodeJS:</a:t>
            </a:r>
            <a:r>
              <a:rPr lang="en-IN" dirty="0"/>
              <a:t> </a:t>
            </a:r>
            <a:br>
              <a:rPr lang="en-IN" dirty="0"/>
            </a:br>
            <a:r>
              <a:rPr lang="en-IN" dirty="0"/>
              <a:t>There are mainly two ways as follows.</a:t>
            </a:r>
          </a:p>
          <a:p>
            <a:pPr marL="139700" indent="0" fontAlgn="base">
              <a:buNone/>
            </a:pPr>
            <a:endParaRPr lang="en-IN" dirty="0"/>
          </a:p>
          <a:p>
            <a:pPr fontAlgn="base"/>
            <a:r>
              <a:rPr lang="en-IN" dirty="0"/>
              <a:t>Using </a:t>
            </a:r>
            <a:r>
              <a:rPr lang="en-IN" u="sng" dirty="0">
                <a:hlinkClick r:id="rId3"/>
              </a:rPr>
              <a:t>http i</a:t>
            </a:r>
            <a:r>
              <a:rPr lang="en-IN" dirty="0"/>
              <a:t>nbuilt module</a:t>
            </a:r>
          </a:p>
          <a:p>
            <a:pPr fontAlgn="base"/>
            <a:r>
              <a:rPr lang="en-IN" dirty="0"/>
              <a:t>Using </a:t>
            </a:r>
            <a:r>
              <a:rPr lang="en-IN" u="sng" dirty="0">
                <a:hlinkClick r:id="rId4"/>
              </a:rPr>
              <a:t>express</a:t>
            </a:r>
            <a:r>
              <a:rPr lang="en-IN" dirty="0"/>
              <a:t> third party module</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https://www.guru99.com/images/NodeJS/010716_0600_NodejsHttpT2.png</a:t>
            </a:r>
            <a:endParaRPr lang="en-US" altLang="en-US" sz="1800" dirty="0">
              <a:solidFill>
                <a:schemeClr val="tx1"/>
              </a:solidFill>
              <a:latin typeface="Arial" panose="020B0604020202020204" pitchFamily="34" charset="0"/>
            </a:endParaRPr>
          </a:p>
        </p:txBody>
      </p:sp>
      <p:pic>
        <p:nvPicPr>
          <p:cNvPr id="22530" name="Picture 2">
            <a:extLst>
              <a:ext uri="{FF2B5EF4-FFF2-40B4-BE49-F238E27FC236}">
                <a16:creationId xmlns:a16="http://schemas.microsoft.com/office/drawing/2014/main" id="{4CF29EC6-7480-DF47-B731-44C3415497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562" y="1007087"/>
            <a:ext cx="4500438" cy="3330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4321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368589"/>
            <a:ext cx="4045200" cy="641400"/>
          </a:xfrm>
          <a:prstGeom prst="rect">
            <a:avLst/>
          </a:prstGeom>
        </p:spPr>
        <p:txBody>
          <a:bodyPr spcFirstLastPara="1" wrap="square" lIns="91425" tIns="91425" rIns="91425" bIns="91425" anchor="ctr" anchorCtr="0">
            <a:noAutofit/>
          </a:bodyPr>
          <a:lstStyle/>
          <a:p>
            <a:pPr fontAlgn="base"/>
            <a:r>
              <a:rPr lang="en-IN" dirty="0"/>
              <a:t>How to Build a Simple Web Server with Node.js ?</a:t>
            </a:r>
          </a:p>
        </p:txBody>
      </p:sp>
      <p:sp>
        <p:nvSpPr>
          <p:cNvPr id="75" name="Google Shape;75;p15"/>
          <p:cNvSpPr txBox="1">
            <a:spLocks noGrp="1"/>
          </p:cNvSpPr>
          <p:nvPr>
            <p:ph type="body" idx="2"/>
          </p:nvPr>
        </p:nvSpPr>
        <p:spPr>
          <a:xfrm>
            <a:off x="358175" y="2583421"/>
            <a:ext cx="3837000" cy="1753800"/>
          </a:xfrm>
          <a:prstGeom prst="rect">
            <a:avLst/>
          </a:prstGeom>
        </p:spPr>
        <p:txBody>
          <a:bodyPr spcFirstLastPara="1" wrap="square" lIns="91425" tIns="91425" rIns="91425" bIns="91425" anchor="ctr" anchorCtr="0">
            <a:noAutofit/>
          </a:bodyPr>
          <a:lstStyle/>
          <a:p>
            <a:pPr fontAlgn="base"/>
            <a:r>
              <a:rPr lang="en-IN" b="1" dirty="0"/>
              <a:t>Using http module: </a:t>
            </a:r>
            <a:r>
              <a:rPr lang="en-IN" dirty="0"/>
              <a:t>HTTP and HTTPS, these two inbuilt modules are used to create a simple server. The HTTPS module provides the feature of the encryption of communication with the help of the secure layer feature of this module. Whereas the HTTP module doesn’t provide the encryption of the data.</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https://www.guru99.com/images/NodeJS/010716_0600_NodejsHttpT2.png</a:t>
            </a:r>
            <a:endParaRPr lang="en-US" altLang="en-US" sz="1800" dirty="0">
              <a:solidFill>
                <a:schemeClr val="tx1"/>
              </a:solidFill>
              <a:latin typeface="Arial" panose="020B0604020202020204" pitchFamily="34" charset="0"/>
            </a:endParaRPr>
          </a:p>
        </p:txBody>
      </p:sp>
      <p:pic>
        <p:nvPicPr>
          <p:cNvPr id="22530" name="Picture 2">
            <a:extLst>
              <a:ext uri="{FF2B5EF4-FFF2-40B4-BE49-F238E27FC236}">
                <a16:creationId xmlns:a16="http://schemas.microsoft.com/office/drawing/2014/main" id="{4CF29EC6-7480-DF47-B731-44C3415497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3562" y="1007087"/>
            <a:ext cx="4500438" cy="3330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7342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Node JS</a:t>
            </a:r>
          </a:p>
        </p:txBody>
      </p:sp>
      <p:sp>
        <p:nvSpPr>
          <p:cNvPr id="74" name="Google Shape;74;p15"/>
          <p:cNvSpPr txBox="1">
            <a:spLocks noGrp="1"/>
          </p:cNvSpPr>
          <p:nvPr>
            <p:ph type="subTitle" idx="1"/>
          </p:nvPr>
        </p:nvSpPr>
        <p:spPr>
          <a:xfrm>
            <a:off x="254075" y="1368589"/>
            <a:ext cx="4045200" cy="641400"/>
          </a:xfrm>
          <a:prstGeom prst="rect">
            <a:avLst/>
          </a:prstGeom>
        </p:spPr>
        <p:txBody>
          <a:bodyPr spcFirstLastPara="1" wrap="square" lIns="91425" tIns="91425" rIns="91425" bIns="91425" anchor="ctr" anchorCtr="0">
            <a:noAutofit/>
          </a:bodyPr>
          <a:lstStyle/>
          <a:p>
            <a:pPr fontAlgn="base"/>
            <a:r>
              <a:rPr lang="en-IN" dirty="0"/>
              <a:t>How to Build a Simple Web Server with Node.js ?</a:t>
            </a:r>
          </a:p>
        </p:txBody>
      </p:sp>
      <p:sp>
        <p:nvSpPr>
          <p:cNvPr id="75" name="Google Shape;75;p15"/>
          <p:cNvSpPr txBox="1">
            <a:spLocks noGrp="1"/>
          </p:cNvSpPr>
          <p:nvPr>
            <p:ph type="body" idx="2"/>
          </p:nvPr>
        </p:nvSpPr>
        <p:spPr>
          <a:xfrm>
            <a:off x="358175" y="2583421"/>
            <a:ext cx="3837000" cy="1753800"/>
          </a:xfrm>
          <a:prstGeom prst="rect">
            <a:avLst/>
          </a:prstGeom>
        </p:spPr>
        <p:txBody>
          <a:bodyPr spcFirstLastPara="1" wrap="square" lIns="91425" tIns="91425" rIns="91425" bIns="91425" anchor="ctr" anchorCtr="0">
            <a:noAutofit/>
          </a:bodyPr>
          <a:lstStyle/>
          <a:p>
            <a:pPr marL="139700" indent="0" fontAlgn="base">
              <a:buNone/>
            </a:pPr>
            <a:r>
              <a:rPr lang="en-IN" b="1" dirty="0"/>
              <a:t>Using express module</a:t>
            </a:r>
            <a:r>
              <a:rPr lang="en-IN" dirty="0"/>
              <a:t>: The </a:t>
            </a:r>
            <a:r>
              <a:rPr lang="en-IN" i="1" dirty="0" err="1"/>
              <a:t>express.js</a:t>
            </a:r>
            <a:r>
              <a:rPr lang="en-IN" dirty="0"/>
              <a:t> is one of the most powerful frameworks of the </a:t>
            </a:r>
            <a:r>
              <a:rPr lang="en-IN" dirty="0" err="1"/>
              <a:t>node.js</a:t>
            </a:r>
            <a:r>
              <a:rPr lang="en-IN" dirty="0"/>
              <a:t> that works on the upper layer of the http module. The main advantage of using </a:t>
            </a:r>
            <a:r>
              <a:rPr lang="en-IN" i="1" dirty="0" err="1"/>
              <a:t>express.js</a:t>
            </a:r>
            <a:r>
              <a:rPr lang="en-IN" dirty="0"/>
              <a:t> server is filtering the incoming requests by clients.</a:t>
            </a:r>
          </a:p>
          <a:p>
            <a:pPr marL="139700" indent="0" fontAlgn="base">
              <a:buNone/>
            </a:pPr>
            <a:endParaRPr lang="en-IN" b="1" dirty="0"/>
          </a:p>
          <a:p>
            <a:pPr marL="139700" indent="0" fontAlgn="base">
              <a:buNone/>
            </a:pPr>
            <a:r>
              <a:rPr lang="en-IN" b="1" dirty="0"/>
              <a:t>Installing module: </a:t>
            </a:r>
            <a:r>
              <a:rPr lang="en-IN" dirty="0"/>
              <a:t>Install the required module using the following command.</a:t>
            </a:r>
          </a:p>
          <a:p>
            <a:r>
              <a:rPr lang="en-IN" dirty="0" err="1"/>
              <a:t>npm</a:t>
            </a:r>
            <a:r>
              <a:rPr lang="en-IN" dirty="0"/>
              <a:t> install express</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77;p15">
            <a:extLst>
              <a:ext uri="{FF2B5EF4-FFF2-40B4-BE49-F238E27FC236}">
                <a16:creationId xmlns:a16="http://schemas.microsoft.com/office/drawing/2014/main" id="{A236ABF0-5963-6743-B297-684446339FDB}"/>
              </a:ext>
            </a:extLst>
          </p:cNvPr>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https://www.guru99.com/images/NodeJS/010716_0600_NodejsHttpT2.png</a:t>
            </a:r>
            <a:endParaRPr lang="en-US" altLang="en-US" sz="1800" dirty="0">
              <a:solidFill>
                <a:schemeClr val="tx1"/>
              </a:solidFill>
              <a:latin typeface="Arial" panose="020B0604020202020204" pitchFamily="34" charset="0"/>
            </a:endParaRPr>
          </a:p>
        </p:txBody>
      </p:sp>
      <p:pic>
        <p:nvPicPr>
          <p:cNvPr id="22530" name="Picture 2">
            <a:extLst>
              <a:ext uri="{FF2B5EF4-FFF2-40B4-BE49-F238E27FC236}">
                <a16:creationId xmlns:a16="http://schemas.microsoft.com/office/drawing/2014/main" id="{4CF29EC6-7480-DF47-B731-44C3415497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07087"/>
            <a:ext cx="4572000" cy="3330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81460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lvl="0"/>
            <a:r>
              <a:rPr lang="en-IN" dirty="0"/>
              <a:t>Create Web App using express </a:t>
            </a:r>
          </a:p>
          <a:p>
            <a:pPr lvl="0"/>
            <a:r>
              <a:rPr lang="en-IN" dirty="0"/>
              <a:t>Introduction Middleware Concepts  </a:t>
            </a:r>
          </a:p>
          <a:p>
            <a:pPr lvl="0"/>
            <a:r>
              <a:rPr lang="en-IN" dirty="0"/>
              <a:t>Express Routing </a:t>
            </a:r>
          </a:p>
          <a:p>
            <a:pPr lvl="0"/>
            <a:r>
              <a:rPr lang="en-IN" dirty="0"/>
              <a:t>Express JS Template Engine  </a:t>
            </a:r>
          </a:p>
          <a:p>
            <a:pPr lvl="0"/>
            <a:r>
              <a:rPr lang="en-IN" dirty="0"/>
              <a:t>Handling Query string parameter  </a:t>
            </a:r>
          </a:p>
          <a:p>
            <a:pPr lvl="0"/>
            <a:r>
              <a:rPr lang="en-IN" dirty="0"/>
              <a:t>Cookies parser &amp; body parser,  </a:t>
            </a:r>
          </a:p>
          <a:p>
            <a:pPr lvl="0"/>
            <a:r>
              <a:rPr lang="en-IN" dirty="0"/>
              <a:t>Session Handling (express session), Mailer </a:t>
            </a:r>
          </a:p>
          <a:p>
            <a:pPr lvl="0"/>
            <a:r>
              <a:rPr lang="en-IN" dirty="0"/>
              <a:t>Database operation with MySQL</a:t>
            </a:r>
            <a:endParaRPr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Create Web App using express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Express Overview</a:t>
            </a:r>
            <a:endParaRPr dirty="0"/>
          </a:p>
        </p:txBody>
      </p:sp>
      <p:sp>
        <p:nvSpPr>
          <p:cNvPr id="75" name="Google Shape;75;p15"/>
          <p:cNvSpPr txBox="1">
            <a:spLocks noGrp="1"/>
          </p:cNvSpPr>
          <p:nvPr>
            <p:ph type="body" idx="2"/>
          </p:nvPr>
        </p:nvSpPr>
        <p:spPr>
          <a:xfrm>
            <a:off x="358175" y="2421250"/>
            <a:ext cx="3837000" cy="2351025"/>
          </a:xfrm>
          <a:prstGeom prst="rect">
            <a:avLst/>
          </a:prstGeom>
        </p:spPr>
        <p:txBody>
          <a:bodyPr spcFirstLastPara="1" wrap="square" lIns="91425" tIns="91425" rIns="91425" bIns="91425" anchor="ctr" anchorCtr="0">
            <a:noAutofit/>
          </a:bodyPr>
          <a:lstStyle/>
          <a:p>
            <a:pPr lvl="0"/>
            <a:r>
              <a:rPr lang="en-IN" dirty="0"/>
              <a:t>Express is a minimal and flexible Node.js web application framework that provides a robust set of features to develop web and mobile applications. </a:t>
            </a:r>
          </a:p>
          <a:p>
            <a:pPr marL="139700" lvl="0" indent="0">
              <a:buNone/>
            </a:pPr>
            <a:endParaRPr lang="en-IN" dirty="0"/>
          </a:p>
          <a:p>
            <a:pPr lvl="0"/>
            <a:r>
              <a:rPr lang="en-IN" dirty="0"/>
              <a:t>It facilitates the rapid development of Node based Web applications.</a:t>
            </a:r>
            <a:endParaRPr dirty="0"/>
          </a:p>
        </p:txBody>
      </p:sp>
      <p:sp>
        <p:nvSpPr>
          <p:cNvPr id="77"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https://medium.com/@ralph1786/how-to-setup-an-express-server-5fd9cd9ae073</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572000" y="1173053"/>
            <a:ext cx="4571999" cy="2399028"/>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Create Web App using express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Core features of Express framework </a:t>
            </a:r>
            <a:endParaRPr dirty="0"/>
          </a:p>
        </p:txBody>
      </p:sp>
      <p:sp>
        <p:nvSpPr>
          <p:cNvPr id="75" name="Google Shape;75;p15"/>
          <p:cNvSpPr txBox="1">
            <a:spLocks noGrp="1"/>
          </p:cNvSpPr>
          <p:nvPr>
            <p:ph type="body" idx="2"/>
          </p:nvPr>
        </p:nvSpPr>
        <p:spPr>
          <a:xfrm>
            <a:off x="358175" y="2421250"/>
            <a:ext cx="3837000" cy="2351025"/>
          </a:xfrm>
          <a:prstGeom prst="rect">
            <a:avLst/>
          </a:prstGeom>
        </p:spPr>
        <p:txBody>
          <a:bodyPr spcFirstLastPara="1" wrap="square" lIns="91425" tIns="91425" rIns="91425" bIns="91425" anchor="ctr" anchorCtr="0">
            <a:noAutofit/>
          </a:bodyPr>
          <a:lstStyle/>
          <a:p>
            <a:pPr lvl="0"/>
            <a:r>
              <a:rPr lang="en-IN" dirty="0"/>
              <a:t>Allows to set up </a:t>
            </a:r>
            <a:r>
              <a:rPr lang="en-IN" dirty="0" err="1"/>
              <a:t>middlewares</a:t>
            </a:r>
            <a:r>
              <a:rPr lang="en-IN" dirty="0"/>
              <a:t> to respond to HTTP Requests.</a:t>
            </a:r>
          </a:p>
          <a:p>
            <a:pPr lvl="0"/>
            <a:r>
              <a:rPr lang="en-IN" dirty="0"/>
              <a:t>Defines a routing table which is used to perform different actions based on HTTP Method and URL.</a:t>
            </a:r>
          </a:p>
          <a:p>
            <a:pPr lvl="0"/>
            <a:r>
              <a:rPr lang="en-IN" dirty="0"/>
              <a:t>Allows to dynamically render HTML Pages based on passing arguments to templates.</a:t>
            </a:r>
          </a:p>
          <a:p>
            <a:pPr lvl="0"/>
            <a:endParaRPr dirty="0"/>
          </a:p>
        </p:txBody>
      </p:sp>
      <p:sp>
        <p:nvSpPr>
          <p:cNvPr id="77"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https://medium.com/@ralph1786/how-to-setup-an-express-server-5fd9cd9ae073</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572000" y="1173053"/>
            <a:ext cx="4571999" cy="2328993"/>
          </a:xfrm>
          <a:prstGeom prst="rect">
            <a:avLst/>
          </a:prstGeom>
        </p:spPr>
      </p:pic>
    </p:spTree>
    <p:extLst>
      <p:ext uri="{BB962C8B-B14F-4D97-AF65-F5344CB8AC3E}">
        <p14:creationId xmlns:p14="http://schemas.microsoft.com/office/powerpoint/2010/main" val="4924708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Create Web App using express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Installing Express</a:t>
            </a:r>
            <a:endParaRPr dirty="0"/>
          </a:p>
        </p:txBody>
      </p:sp>
      <p:sp>
        <p:nvSpPr>
          <p:cNvPr id="75" name="Google Shape;75;p15"/>
          <p:cNvSpPr txBox="1">
            <a:spLocks noGrp="1"/>
          </p:cNvSpPr>
          <p:nvPr>
            <p:ph type="body" idx="2"/>
          </p:nvPr>
        </p:nvSpPr>
        <p:spPr>
          <a:xfrm>
            <a:off x="413286" y="2421250"/>
            <a:ext cx="3837000" cy="2351025"/>
          </a:xfrm>
          <a:prstGeom prst="rect">
            <a:avLst/>
          </a:prstGeom>
        </p:spPr>
        <p:txBody>
          <a:bodyPr spcFirstLastPara="1" wrap="square" lIns="91425" tIns="91425" rIns="91425" bIns="91425" anchor="ctr" anchorCtr="0">
            <a:noAutofit/>
          </a:bodyPr>
          <a:lstStyle/>
          <a:p>
            <a:pPr lvl="0"/>
            <a:r>
              <a:rPr lang="en-IN" dirty="0"/>
              <a:t>$ </a:t>
            </a:r>
            <a:r>
              <a:rPr lang="en-IN" dirty="0" err="1"/>
              <a:t>npm</a:t>
            </a:r>
            <a:r>
              <a:rPr lang="en-IN" dirty="0"/>
              <a:t> install express –save</a:t>
            </a:r>
          </a:p>
          <a:p>
            <a:pPr lvl="0"/>
            <a:endParaRPr lang="en-IN" dirty="0"/>
          </a:p>
          <a:p>
            <a:pPr lvl="0"/>
            <a:r>
              <a:rPr lang="en-IN" dirty="0"/>
              <a:t>The above command saves the installation locally in the </a:t>
            </a:r>
            <a:r>
              <a:rPr lang="en-IN" dirty="0" err="1"/>
              <a:t>node_modules</a:t>
            </a:r>
            <a:r>
              <a:rPr lang="en-IN" dirty="0"/>
              <a:t> directory and creates a directory express inside </a:t>
            </a:r>
            <a:r>
              <a:rPr lang="en-IN" dirty="0" err="1"/>
              <a:t>node_modules</a:t>
            </a:r>
            <a:r>
              <a:rPr lang="en-IN" dirty="0"/>
              <a:t>.</a:t>
            </a:r>
            <a:endParaRPr dirty="0"/>
          </a:p>
        </p:txBody>
      </p:sp>
      <p:sp>
        <p:nvSpPr>
          <p:cNvPr id="77"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https://medium.com/@ralph1786/how-to-setup-an-express-server-5fd9cd9ae073</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572000" y="1173053"/>
            <a:ext cx="4571999" cy="2328993"/>
          </a:xfrm>
          <a:prstGeom prst="rect">
            <a:avLst/>
          </a:prstGeom>
        </p:spPr>
      </p:pic>
    </p:spTree>
    <p:extLst>
      <p:ext uri="{BB962C8B-B14F-4D97-AF65-F5344CB8AC3E}">
        <p14:creationId xmlns:p14="http://schemas.microsoft.com/office/powerpoint/2010/main" val="33309543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Introduction to Middleware Concepts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ExpressJS</a:t>
            </a:r>
            <a:r>
              <a:rPr lang="en-IN" dirty="0"/>
              <a:t> – Middleware</a:t>
            </a:r>
            <a:endParaRPr dirty="0"/>
          </a:p>
        </p:txBody>
      </p:sp>
      <p:sp>
        <p:nvSpPr>
          <p:cNvPr id="75" name="Google Shape;75;p15"/>
          <p:cNvSpPr txBox="1">
            <a:spLocks noGrp="1"/>
          </p:cNvSpPr>
          <p:nvPr>
            <p:ph type="body" idx="2"/>
          </p:nvPr>
        </p:nvSpPr>
        <p:spPr>
          <a:xfrm>
            <a:off x="358175" y="2208775"/>
            <a:ext cx="3837000" cy="2563499"/>
          </a:xfrm>
          <a:prstGeom prst="rect">
            <a:avLst/>
          </a:prstGeom>
        </p:spPr>
        <p:txBody>
          <a:bodyPr spcFirstLastPara="1" wrap="square" lIns="91425" tIns="91425" rIns="91425" bIns="91425" anchor="ctr" anchorCtr="0">
            <a:noAutofit/>
          </a:bodyPr>
          <a:lstStyle/>
          <a:p>
            <a:pPr lvl="0"/>
            <a:r>
              <a:rPr lang="en-IN" dirty="0"/>
              <a:t>Middleware functions are functions that have access to the request object (</a:t>
            </a:r>
            <a:r>
              <a:rPr lang="en-IN" dirty="0" err="1"/>
              <a:t>req</a:t>
            </a:r>
            <a:r>
              <a:rPr lang="en-IN" dirty="0"/>
              <a:t>), the response object (res), and the next middleware function in the application’s request-response cycle. </a:t>
            </a:r>
          </a:p>
          <a:p>
            <a:pPr marL="139700" lvl="0" indent="0">
              <a:buNone/>
            </a:pPr>
            <a:endParaRPr lang="en-IN" dirty="0"/>
          </a:p>
          <a:p>
            <a:pPr lvl="0"/>
            <a:r>
              <a:rPr lang="en-IN" dirty="0"/>
              <a:t>These functions are used to modify </a:t>
            </a:r>
            <a:r>
              <a:rPr lang="en-IN" dirty="0" err="1"/>
              <a:t>req</a:t>
            </a:r>
            <a:r>
              <a:rPr lang="en-IN" dirty="0"/>
              <a:t> and res objects for tasks like parsing request bodies, adding response headers, etc.</a:t>
            </a:r>
            <a:endParaRPr dirty="0"/>
          </a:p>
        </p:txBody>
      </p:sp>
      <p:sp>
        <p:nvSpPr>
          <p:cNvPr id="77"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https://www.tutorialspoint.com/expressjs/expressjs_middleware.htm</a:t>
            </a:r>
            <a:endParaRPr lang="en-IN" dirty="0"/>
          </a:p>
          <a:p>
            <a:pPr marL="0" lvl="0" indent="0">
              <a:spcAft>
                <a:spcPts val="1600"/>
              </a:spcAft>
              <a:buNone/>
            </a:pPr>
            <a:endParaRPr dirty="0"/>
          </a:p>
        </p:txBody>
      </p:sp>
      <p:pic>
        <p:nvPicPr>
          <p:cNvPr id="3" name="Picture 2"/>
          <p:cNvPicPr>
            <a:picLocks noChangeAspect="1"/>
          </p:cNvPicPr>
          <p:nvPr/>
        </p:nvPicPr>
        <p:blipFill>
          <a:blip r:embed="rId4"/>
          <a:stretch>
            <a:fillRect/>
          </a:stretch>
        </p:blipFill>
        <p:spPr>
          <a:xfrm>
            <a:off x="4572001" y="1434631"/>
            <a:ext cx="4531548" cy="1697452"/>
          </a:xfrm>
          <a:prstGeom prst="rect">
            <a:avLst/>
          </a:prstGeom>
        </p:spPr>
      </p:pic>
    </p:spTree>
    <p:extLst>
      <p:ext uri="{BB962C8B-B14F-4D97-AF65-F5344CB8AC3E}">
        <p14:creationId xmlns:p14="http://schemas.microsoft.com/office/powerpoint/2010/main" val="1908136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499"/>
            <a:ext cx="4045200" cy="1033413"/>
          </a:xfrm>
          <a:prstGeom prst="rect">
            <a:avLst/>
          </a:prstGeom>
        </p:spPr>
        <p:txBody>
          <a:bodyPr spcFirstLastPara="1" wrap="square" lIns="91425" tIns="91425" rIns="91425" bIns="91425" anchor="ctr" anchorCtr="0">
            <a:noAutofit/>
          </a:bodyPr>
          <a:lstStyle/>
          <a:p>
            <a:r>
              <a:rPr lang="en-IN"/>
              <a:t>Introduction to AngularJS and UI benefits in Angular JS </a:t>
            </a:r>
          </a:p>
        </p:txBody>
      </p:sp>
      <p:sp>
        <p:nvSpPr>
          <p:cNvPr id="74" name="Google Shape;74;p15"/>
          <p:cNvSpPr txBox="1">
            <a:spLocks noGrp="1"/>
          </p:cNvSpPr>
          <p:nvPr>
            <p:ph type="subTitle" idx="1"/>
          </p:nvPr>
        </p:nvSpPr>
        <p:spPr>
          <a:xfrm>
            <a:off x="358175" y="1802507"/>
            <a:ext cx="4045200" cy="641400"/>
          </a:xfrm>
          <a:prstGeom prst="rect">
            <a:avLst/>
          </a:prstGeom>
        </p:spPr>
        <p:txBody>
          <a:bodyPr spcFirstLastPara="1" wrap="square" lIns="91425" tIns="91425" rIns="91425" bIns="91425" anchor="ctr" anchorCtr="0">
            <a:noAutofit/>
          </a:bodyPr>
          <a:lstStyle/>
          <a:p>
            <a:pPr marL="0" indent="0"/>
            <a:r>
              <a:rPr lang="en-IN"/>
              <a:t>Disadvantages of AngularJS</a:t>
            </a:r>
          </a:p>
        </p:txBody>
      </p:sp>
      <p:sp>
        <p:nvSpPr>
          <p:cNvPr id="75" name="Google Shape;75;p15"/>
          <p:cNvSpPr txBox="1">
            <a:spLocks noGrp="1"/>
          </p:cNvSpPr>
          <p:nvPr>
            <p:ph type="body" idx="2"/>
          </p:nvPr>
        </p:nvSpPr>
        <p:spPr>
          <a:xfrm>
            <a:off x="358175" y="2666291"/>
            <a:ext cx="3837000" cy="1703450"/>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Not Secure</a:t>
            </a:r>
          </a:p>
          <a:p>
            <a:pPr lvl="0"/>
            <a:r>
              <a:rPr lang="en-IN" dirty="0"/>
              <a:t>Not degradable</a:t>
            </a:r>
          </a:p>
          <a:p>
            <a:pPr lvl="0"/>
            <a:r>
              <a:rPr lang="en-IN" dirty="0"/>
              <a:t>Complex at times</a:t>
            </a:r>
          </a:p>
          <a:p>
            <a:pPr lvl="0"/>
            <a:endParaRPr lang="en-IN" dirty="0"/>
          </a:p>
          <a:p>
            <a:pPr marL="139700" lvl="0" indent="0">
              <a:buNone/>
            </a:pPr>
            <a:endParaRPr lang="en-IN" dirty="0"/>
          </a:p>
          <a:p>
            <a:pPr marL="139700" indent="0">
              <a:buNone/>
            </a:pPr>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https://data-flair.training/blogs/wp-content/uploads/sites/2/2019/01/Angular-Advanatges-Disadvanatges-01.jpg</a:t>
            </a:r>
            <a:endParaRPr lang="en-IN"/>
          </a:p>
          <a:p>
            <a:pPr marL="0" indent="0">
              <a:spcAft>
                <a:spcPts val="1600"/>
              </a:spcAft>
              <a:buNone/>
            </a:pPr>
            <a:endParaRPr lang="en-IN"/>
          </a:p>
          <a:p>
            <a:pPr marL="0" indent="0">
              <a:spcAft>
                <a:spcPts val="1600"/>
              </a:spcAft>
              <a:buNone/>
            </a:pPr>
            <a:endParaRPr/>
          </a:p>
        </p:txBody>
      </p:sp>
      <p:pic>
        <p:nvPicPr>
          <p:cNvPr id="10242" name="Picture 2">
            <a:extLst>
              <a:ext uri="{FF2B5EF4-FFF2-40B4-BE49-F238E27FC236}">
                <a16:creationId xmlns:a16="http://schemas.microsoft.com/office/drawing/2014/main" id="{06F9F498-7428-FAE3-5E16-5FAD5B3463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7445" t="36519" r="5316" b="24387"/>
          <a:stretch/>
        </p:blipFill>
        <p:spPr bwMode="auto">
          <a:xfrm>
            <a:off x="4572000" y="1802507"/>
            <a:ext cx="4572000" cy="187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2423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Express Routing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ExpressJS</a:t>
            </a:r>
            <a:r>
              <a:rPr lang="en-IN" dirty="0"/>
              <a:t> – Routing</a:t>
            </a:r>
            <a:endParaRPr dirty="0"/>
          </a:p>
        </p:txBody>
      </p:sp>
      <p:sp>
        <p:nvSpPr>
          <p:cNvPr id="75" name="Google Shape;75;p15"/>
          <p:cNvSpPr txBox="1">
            <a:spLocks noGrp="1"/>
          </p:cNvSpPr>
          <p:nvPr>
            <p:ph type="body" idx="2"/>
          </p:nvPr>
        </p:nvSpPr>
        <p:spPr>
          <a:xfrm>
            <a:off x="358175" y="2208775"/>
            <a:ext cx="3837000" cy="2563499"/>
          </a:xfrm>
          <a:prstGeom prst="rect">
            <a:avLst/>
          </a:prstGeom>
        </p:spPr>
        <p:txBody>
          <a:bodyPr spcFirstLastPara="1" wrap="square" lIns="91425" tIns="91425" rIns="91425" bIns="91425" anchor="ctr" anchorCtr="0">
            <a:noAutofit/>
          </a:bodyPr>
          <a:lstStyle/>
          <a:p>
            <a:pPr lvl="0"/>
            <a:r>
              <a:rPr lang="en-IN" dirty="0"/>
              <a:t>Web frameworks provide resources such as HTML pages, scripts, images, etc. at different routes.</a:t>
            </a:r>
          </a:p>
          <a:p>
            <a:pPr marL="139700" lvl="0" indent="0">
              <a:buNone/>
            </a:pPr>
            <a:endParaRPr lang="en-IN" dirty="0"/>
          </a:p>
          <a:p>
            <a:pPr lvl="0"/>
            <a:r>
              <a:rPr lang="en-IN" dirty="0"/>
              <a:t>The following function is used to define routes in an Express application −</a:t>
            </a:r>
          </a:p>
          <a:p>
            <a:pPr marL="139700" lvl="0" indent="0">
              <a:buNone/>
            </a:pPr>
            <a:endParaRPr lang="en-IN" dirty="0"/>
          </a:p>
          <a:p>
            <a:pPr lvl="0"/>
            <a:r>
              <a:rPr lang="en-IN" b="1" dirty="0" err="1"/>
              <a:t>app.method</a:t>
            </a:r>
            <a:r>
              <a:rPr lang="en-IN" b="1" dirty="0"/>
              <a:t>(path, handler)</a:t>
            </a:r>
          </a:p>
          <a:p>
            <a:pPr lvl="0"/>
            <a:endParaRPr dirty="0"/>
          </a:p>
        </p:txBody>
      </p:sp>
      <p:sp>
        <p:nvSpPr>
          <p:cNvPr id="77"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https://www.dotnettricks.com/learn/nodejs/expressjs-routes-routing</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588091" y="1354900"/>
            <a:ext cx="4506541" cy="1451362"/>
          </a:xfrm>
          <a:prstGeom prst="rect">
            <a:avLst/>
          </a:prstGeom>
        </p:spPr>
      </p:pic>
    </p:spTree>
    <p:extLst>
      <p:ext uri="{BB962C8B-B14F-4D97-AF65-F5344CB8AC3E}">
        <p14:creationId xmlns:p14="http://schemas.microsoft.com/office/powerpoint/2010/main" val="41491973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Express JS Template Engine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ExpressJS</a:t>
            </a:r>
            <a:r>
              <a:rPr lang="en-IN" dirty="0"/>
              <a:t> – </a:t>
            </a:r>
            <a:r>
              <a:rPr lang="en-IN" dirty="0" err="1"/>
              <a:t>Templating</a:t>
            </a:r>
            <a:endParaRPr dirty="0"/>
          </a:p>
        </p:txBody>
      </p:sp>
      <p:sp>
        <p:nvSpPr>
          <p:cNvPr id="75" name="Google Shape;75;p15"/>
          <p:cNvSpPr txBox="1">
            <a:spLocks noGrp="1"/>
          </p:cNvSpPr>
          <p:nvPr>
            <p:ph type="body" idx="2"/>
          </p:nvPr>
        </p:nvSpPr>
        <p:spPr>
          <a:xfrm>
            <a:off x="358175" y="2240976"/>
            <a:ext cx="3837000" cy="2563499"/>
          </a:xfrm>
          <a:prstGeom prst="rect">
            <a:avLst/>
          </a:prstGeom>
        </p:spPr>
        <p:txBody>
          <a:bodyPr spcFirstLastPara="1" wrap="square" lIns="91425" tIns="91425" rIns="91425" bIns="91425" anchor="ctr" anchorCtr="0">
            <a:noAutofit/>
          </a:bodyPr>
          <a:lstStyle/>
          <a:p>
            <a:pPr lvl="0"/>
            <a:r>
              <a:rPr lang="en-IN" dirty="0"/>
              <a:t>Pug is a </a:t>
            </a:r>
            <a:r>
              <a:rPr lang="en-IN" dirty="0" err="1"/>
              <a:t>templating</a:t>
            </a:r>
            <a:r>
              <a:rPr lang="en-IN" dirty="0"/>
              <a:t> engine for Express. </a:t>
            </a:r>
          </a:p>
          <a:p>
            <a:pPr lvl="0"/>
            <a:endParaRPr lang="en-IN" dirty="0"/>
          </a:p>
          <a:p>
            <a:pPr lvl="0"/>
            <a:r>
              <a:rPr lang="en-IN" dirty="0" err="1"/>
              <a:t>Templating</a:t>
            </a:r>
            <a:r>
              <a:rPr lang="en-IN" dirty="0"/>
              <a:t> engines are used to remove the cluttering of our server code with HTML, concatenating strings wildly to existing HTML templates. </a:t>
            </a:r>
            <a:endParaRPr dirty="0"/>
          </a:p>
        </p:txBody>
      </p:sp>
      <p:sp>
        <p:nvSpPr>
          <p:cNvPr id="77"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https://medium.com/@carmelagreco/quick-generation-of-a-new-node-js-project-using-express-express-generator-and-pug-f8e9cf6b2687</a:t>
            </a:r>
            <a:endParaRPr lang="en-IN" dirty="0"/>
          </a:p>
          <a:p>
            <a:pPr marL="0" lvl="0" indent="0">
              <a:spcAft>
                <a:spcPts val="1600"/>
              </a:spcAft>
              <a:buNone/>
            </a:pPr>
            <a:endParaRPr dirty="0"/>
          </a:p>
        </p:txBody>
      </p:sp>
      <p:pic>
        <p:nvPicPr>
          <p:cNvPr id="3" name="Picture 2"/>
          <p:cNvPicPr>
            <a:picLocks noChangeAspect="1"/>
          </p:cNvPicPr>
          <p:nvPr/>
        </p:nvPicPr>
        <p:blipFill>
          <a:blip r:embed="rId4"/>
          <a:stretch>
            <a:fillRect/>
          </a:stretch>
        </p:blipFill>
        <p:spPr>
          <a:xfrm>
            <a:off x="4572000" y="713500"/>
            <a:ext cx="4571999" cy="3226972"/>
          </a:xfrm>
          <a:prstGeom prst="rect">
            <a:avLst/>
          </a:prstGeom>
        </p:spPr>
      </p:pic>
    </p:spTree>
    <p:extLst>
      <p:ext uri="{BB962C8B-B14F-4D97-AF65-F5344CB8AC3E}">
        <p14:creationId xmlns:p14="http://schemas.microsoft.com/office/powerpoint/2010/main" val="28739119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Express JS Template Engine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ExpressJS</a:t>
            </a:r>
            <a:r>
              <a:rPr lang="en-IN" dirty="0"/>
              <a:t> – </a:t>
            </a:r>
            <a:r>
              <a:rPr lang="en-IN" dirty="0" err="1"/>
              <a:t>Templating</a:t>
            </a:r>
            <a:endParaRPr dirty="0"/>
          </a:p>
        </p:txBody>
      </p:sp>
      <p:sp>
        <p:nvSpPr>
          <p:cNvPr id="75" name="Google Shape;75;p15"/>
          <p:cNvSpPr txBox="1">
            <a:spLocks noGrp="1"/>
          </p:cNvSpPr>
          <p:nvPr>
            <p:ph type="body" idx="2"/>
          </p:nvPr>
        </p:nvSpPr>
        <p:spPr>
          <a:xfrm>
            <a:off x="358175" y="2213780"/>
            <a:ext cx="3837000" cy="2563499"/>
          </a:xfrm>
          <a:prstGeom prst="rect">
            <a:avLst/>
          </a:prstGeom>
        </p:spPr>
        <p:txBody>
          <a:bodyPr spcFirstLastPara="1" wrap="square" lIns="91425" tIns="91425" rIns="91425" bIns="91425" anchor="ctr" anchorCtr="0">
            <a:noAutofit/>
          </a:bodyPr>
          <a:lstStyle/>
          <a:p>
            <a:pPr lvl="0"/>
            <a:r>
              <a:rPr lang="en-IN" dirty="0"/>
              <a:t>To use Pug with Express, we need to install it,</a:t>
            </a:r>
          </a:p>
          <a:p>
            <a:pPr marL="139700" lvl="0" indent="0">
              <a:buNone/>
            </a:pPr>
            <a:endParaRPr lang="en-IN" dirty="0"/>
          </a:p>
          <a:p>
            <a:pPr lvl="0"/>
            <a:r>
              <a:rPr lang="en-IN" dirty="0" err="1"/>
              <a:t>npm</a:t>
            </a:r>
            <a:r>
              <a:rPr lang="en-IN" dirty="0"/>
              <a:t> install --save pug</a:t>
            </a:r>
          </a:p>
          <a:p>
            <a:pPr lvl="0"/>
            <a:endParaRPr lang="en-IN" dirty="0"/>
          </a:p>
          <a:p>
            <a:pPr lvl="0"/>
            <a:r>
              <a:rPr lang="en-IN" dirty="0"/>
              <a:t>Now that Pug is installed, set it as the </a:t>
            </a:r>
            <a:r>
              <a:rPr lang="en-IN" dirty="0" err="1"/>
              <a:t>templating</a:t>
            </a:r>
            <a:r>
              <a:rPr lang="en-IN" dirty="0"/>
              <a:t> engine for your app. </a:t>
            </a:r>
          </a:p>
          <a:p>
            <a:pPr lvl="0"/>
            <a:endParaRPr dirty="0"/>
          </a:p>
        </p:txBody>
      </p:sp>
      <p:sp>
        <p:nvSpPr>
          <p:cNvPr id="77"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https://medium.com/@carmelagreco/quick-generation-of-a-new-node-js-project-using-express-express-generator-and-pug-f8e9cf6b2687</a:t>
            </a:r>
            <a:endParaRPr lang="en-IN" dirty="0"/>
          </a:p>
          <a:p>
            <a:pPr marL="0" lvl="0" indent="0">
              <a:spcAft>
                <a:spcPts val="1600"/>
              </a:spcAft>
              <a:buNone/>
            </a:pPr>
            <a:endParaRPr dirty="0"/>
          </a:p>
        </p:txBody>
      </p:sp>
      <p:pic>
        <p:nvPicPr>
          <p:cNvPr id="3" name="Picture 2"/>
          <p:cNvPicPr>
            <a:picLocks noChangeAspect="1"/>
          </p:cNvPicPr>
          <p:nvPr/>
        </p:nvPicPr>
        <p:blipFill>
          <a:blip r:embed="rId4"/>
          <a:stretch>
            <a:fillRect/>
          </a:stretch>
        </p:blipFill>
        <p:spPr>
          <a:xfrm>
            <a:off x="4572001" y="713500"/>
            <a:ext cx="4572000" cy="3200658"/>
          </a:xfrm>
          <a:prstGeom prst="rect">
            <a:avLst/>
          </a:prstGeom>
        </p:spPr>
      </p:pic>
    </p:spTree>
    <p:extLst>
      <p:ext uri="{BB962C8B-B14F-4D97-AF65-F5344CB8AC3E}">
        <p14:creationId xmlns:p14="http://schemas.microsoft.com/office/powerpoint/2010/main" val="179372973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Express JS Template Engine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ExpressJS</a:t>
            </a:r>
            <a:r>
              <a:rPr lang="en-IN" dirty="0"/>
              <a:t> – </a:t>
            </a:r>
            <a:r>
              <a:rPr lang="en-IN" dirty="0" err="1"/>
              <a:t>Templating</a:t>
            </a:r>
            <a:endParaRPr dirty="0"/>
          </a:p>
        </p:txBody>
      </p:sp>
      <p:sp>
        <p:nvSpPr>
          <p:cNvPr id="75" name="Google Shape;75;p15"/>
          <p:cNvSpPr txBox="1">
            <a:spLocks noGrp="1"/>
          </p:cNvSpPr>
          <p:nvPr>
            <p:ph type="body" idx="2"/>
          </p:nvPr>
        </p:nvSpPr>
        <p:spPr>
          <a:xfrm>
            <a:off x="358175" y="2239403"/>
            <a:ext cx="3837000" cy="2563499"/>
          </a:xfrm>
          <a:prstGeom prst="rect">
            <a:avLst/>
          </a:prstGeom>
        </p:spPr>
        <p:txBody>
          <a:bodyPr spcFirstLastPara="1" wrap="square" lIns="91425" tIns="91425" rIns="91425" bIns="91425" anchor="ctr" anchorCtr="0">
            <a:noAutofit/>
          </a:bodyPr>
          <a:lstStyle/>
          <a:p>
            <a:pPr lvl="0"/>
            <a:r>
              <a:rPr lang="en-IN" dirty="0"/>
              <a:t>Important Features of Pug</a:t>
            </a:r>
          </a:p>
          <a:p>
            <a:pPr lvl="1"/>
            <a:r>
              <a:rPr lang="en-IN" dirty="0"/>
              <a:t>Simple Tags</a:t>
            </a:r>
          </a:p>
          <a:p>
            <a:pPr lvl="1"/>
            <a:r>
              <a:rPr lang="en-IN" dirty="0"/>
              <a:t>Space separated</a:t>
            </a:r>
          </a:p>
          <a:p>
            <a:pPr lvl="1"/>
            <a:r>
              <a:rPr lang="en-IN" dirty="0"/>
              <a:t>Piped text</a:t>
            </a:r>
          </a:p>
          <a:p>
            <a:pPr lvl="1"/>
            <a:r>
              <a:rPr lang="en-IN" dirty="0"/>
              <a:t>Block of text</a:t>
            </a:r>
            <a:endParaRPr dirty="0"/>
          </a:p>
        </p:txBody>
      </p:sp>
      <p:sp>
        <p:nvSpPr>
          <p:cNvPr id="77"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https://medium.com/@carmelagreco/quick-generation-of-a-new-node-js-project-using-express-express-generator-and-pug-f8e9cf6b2687</a:t>
            </a:r>
            <a:endParaRPr lang="en-IN" dirty="0"/>
          </a:p>
          <a:p>
            <a:pPr marL="0" lvl="0" indent="0">
              <a:spcAft>
                <a:spcPts val="1600"/>
              </a:spcAft>
              <a:buNone/>
            </a:pPr>
            <a:endParaRPr dirty="0"/>
          </a:p>
        </p:txBody>
      </p:sp>
      <p:pic>
        <p:nvPicPr>
          <p:cNvPr id="3" name="Picture 2"/>
          <p:cNvPicPr>
            <a:picLocks noChangeAspect="1"/>
          </p:cNvPicPr>
          <p:nvPr/>
        </p:nvPicPr>
        <p:blipFill>
          <a:blip r:embed="rId4"/>
          <a:stretch>
            <a:fillRect/>
          </a:stretch>
        </p:blipFill>
        <p:spPr>
          <a:xfrm>
            <a:off x="4572000" y="713500"/>
            <a:ext cx="4571999" cy="3134874"/>
          </a:xfrm>
          <a:prstGeom prst="rect">
            <a:avLst/>
          </a:prstGeom>
        </p:spPr>
      </p:pic>
    </p:spTree>
    <p:extLst>
      <p:ext uri="{BB962C8B-B14F-4D97-AF65-F5344CB8AC3E}">
        <p14:creationId xmlns:p14="http://schemas.microsoft.com/office/powerpoint/2010/main" val="54559993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Handling Query string parameter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ExpressJS</a:t>
            </a:r>
            <a:r>
              <a:rPr lang="en-IN" dirty="0"/>
              <a:t> – URL Building</a:t>
            </a:r>
            <a:endParaRPr dirty="0"/>
          </a:p>
        </p:txBody>
      </p:sp>
      <p:sp>
        <p:nvSpPr>
          <p:cNvPr id="75" name="Google Shape;75;p15"/>
          <p:cNvSpPr txBox="1">
            <a:spLocks noGrp="1"/>
          </p:cNvSpPr>
          <p:nvPr>
            <p:ph type="body" idx="2"/>
          </p:nvPr>
        </p:nvSpPr>
        <p:spPr>
          <a:xfrm>
            <a:off x="358175" y="2208775"/>
            <a:ext cx="3837000" cy="2563499"/>
          </a:xfrm>
          <a:prstGeom prst="rect">
            <a:avLst/>
          </a:prstGeom>
        </p:spPr>
        <p:txBody>
          <a:bodyPr spcFirstLastPara="1" wrap="square" lIns="91425" tIns="91425" rIns="91425" bIns="91425" anchor="ctr" anchorCtr="0">
            <a:noAutofit/>
          </a:bodyPr>
          <a:lstStyle/>
          <a:p>
            <a:pPr lvl="0"/>
            <a:r>
              <a:rPr lang="en-IN" dirty="0"/>
              <a:t>We can now define routes, but those are static or fixed. To use the dynamic routes, we SHOULD provide different types of routes. </a:t>
            </a:r>
          </a:p>
          <a:p>
            <a:pPr lvl="0"/>
            <a:endParaRPr lang="en-IN" dirty="0"/>
          </a:p>
          <a:p>
            <a:pPr lvl="0"/>
            <a:r>
              <a:rPr lang="en-IN" dirty="0"/>
              <a:t>Using dynamic routes allows us to pass parameters and process based on them.</a:t>
            </a:r>
            <a:endParaRPr dirty="0"/>
          </a:p>
        </p:txBody>
      </p:sp>
      <p:pic>
        <p:nvPicPr>
          <p:cNvPr id="8" name="Picture 7"/>
          <p:cNvPicPr>
            <a:picLocks noChangeAspect="1"/>
          </p:cNvPicPr>
          <p:nvPr/>
        </p:nvPicPr>
        <p:blipFill>
          <a:blip r:embed="rId3"/>
          <a:stretch>
            <a:fillRect/>
          </a:stretch>
        </p:blipFill>
        <p:spPr>
          <a:xfrm>
            <a:off x="4572000" y="1166474"/>
            <a:ext cx="4571999" cy="2405607"/>
          </a:xfrm>
          <a:prstGeom prst="rect">
            <a:avLst/>
          </a:prstGeom>
        </p:spPr>
      </p:pic>
      <p:sp>
        <p:nvSpPr>
          <p:cNvPr id="10"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4"/>
              </a:rPr>
              <a:t>https://medium.com/@ralph1786/how-to-setup-an-express-server-5fd9cd9ae073</a:t>
            </a:r>
            <a:endParaRPr lang="en-IN" dirty="0"/>
          </a:p>
          <a:p>
            <a:pPr marL="0" lvl="0" indent="0">
              <a:spcAft>
                <a:spcPts val="1600"/>
              </a:spcAft>
              <a:buNone/>
            </a:pPr>
            <a:endParaRPr dirty="0"/>
          </a:p>
        </p:txBody>
      </p:sp>
    </p:spTree>
    <p:extLst>
      <p:ext uri="{BB962C8B-B14F-4D97-AF65-F5344CB8AC3E}">
        <p14:creationId xmlns:p14="http://schemas.microsoft.com/office/powerpoint/2010/main" val="272064226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Cookies parser &amp; body parser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ExpressJS</a:t>
            </a:r>
            <a:r>
              <a:rPr lang="en-IN" dirty="0"/>
              <a:t> – Cookies</a:t>
            </a:r>
            <a:endParaRPr dirty="0"/>
          </a:p>
        </p:txBody>
      </p:sp>
      <p:sp>
        <p:nvSpPr>
          <p:cNvPr id="75" name="Google Shape;75;p15"/>
          <p:cNvSpPr txBox="1">
            <a:spLocks noGrp="1"/>
          </p:cNvSpPr>
          <p:nvPr>
            <p:ph type="body" idx="2"/>
          </p:nvPr>
        </p:nvSpPr>
        <p:spPr>
          <a:xfrm>
            <a:off x="358175" y="2220359"/>
            <a:ext cx="3837000" cy="2563499"/>
          </a:xfrm>
          <a:prstGeom prst="rect">
            <a:avLst/>
          </a:prstGeom>
        </p:spPr>
        <p:txBody>
          <a:bodyPr spcFirstLastPara="1" wrap="square" lIns="91425" tIns="91425" rIns="91425" bIns="91425" anchor="ctr" anchorCtr="0">
            <a:noAutofit/>
          </a:bodyPr>
          <a:lstStyle/>
          <a:p>
            <a:pPr lvl="0"/>
            <a:r>
              <a:rPr lang="en-IN" dirty="0"/>
              <a:t>Cookies are simple, small files/data that are sent to client with a server request and stored on the client side. </a:t>
            </a:r>
          </a:p>
          <a:p>
            <a:pPr lvl="0"/>
            <a:endParaRPr lang="en-IN" dirty="0"/>
          </a:p>
          <a:p>
            <a:pPr lvl="0"/>
            <a:r>
              <a:rPr lang="en-IN" dirty="0"/>
              <a:t>Every time the user loads the website back, this cookie is sent with the request. </a:t>
            </a:r>
          </a:p>
          <a:p>
            <a:pPr lvl="0"/>
            <a:endParaRPr lang="en-IN" dirty="0"/>
          </a:p>
          <a:p>
            <a:pPr lvl="0"/>
            <a:r>
              <a:rPr lang="en-IN" dirty="0"/>
              <a:t>This helps us keep track of the user’s actions.</a:t>
            </a:r>
            <a:endParaRPr dirty="0"/>
          </a:p>
        </p:txBody>
      </p:sp>
      <p:sp>
        <p:nvSpPr>
          <p:cNvPr id="10"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https://www.w3jar.com/node-express-js-cookies/</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572000" y="1354899"/>
            <a:ext cx="4572000" cy="1430341"/>
          </a:xfrm>
          <a:prstGeom prst="rect">
            <a:avLst/>
          </a:prstGeom>
        </p:spPr>
      </p:pic>
    </p:spTree>
    <p:extLst>
      <p:ext uri="{BB962C8B-B14F-4D97-AF65-F5344CB8AC3E}">
        <p14:creationId xmlns:p14="http://schemas.microsoft.com/office/powerpoint/2010/main" val="382217452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Cookies parser &amp; body parser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ExpressJS</a:t>
            </a:r>
            <a:r>
              <a:rPr lang="en-IN" dirty="0"/>
              <a:t> – Cookies</a:t>
            </a:r>
            <a:endParaRPr dirty="0"/>
          </a:p>
        </p:txBody>
      </p:sp>
      <p:sp>
        <p:nvSpPr>
          <p:cNvPr id="75" name="Google Shape;75;p15"/>
          <p:cNvSpPr txBox="1">
            <a:spLocks noGrp="1"/>
          </p:cNvSpPr>
          <p:nvPr>
            <p:ph type="body" idx="2"/>
          </p:nvPr>
        </p:nvSpPr>
        <p:spPr>
          <a:xfrm>
            <a:off x="358175" y="2220359"/>
            <a:ext cx="3837000" cy="2563499"/>
          </a:xfrm>
          <a:prstGeom prst="rect">
            <a:avLst/>
          </a:prstGeom>
        </p:spPr>
        <p:txBody>
          <a:bodyPr spcFirstLastPara="1" wrap="square" lIns="91425" tIns="91425" rIns="91425" bIns="91425" anchor="ctr" anchorCtr="0">
            <a:noAutofit/>
          </a:bodyPr>
          <a:lstStyle/>
          <a:p>
            <a:pPr lvl="0"/>
            <a:r>
              <a:rPr lang="en-IN" dirty="0"/>
              <a:t>The following are the numerous uses of the HTTP Cookies −</a:t>
            </a:r>
          </a:p>
          <a:p>
            <a:pPr lvl="1"/>
            <a:r>
              <a:rPr lang="en-IN" dirty="0"/>
              <a:t>Session management</a:t>
            </a:r>
          </a:p>
          <a:p>
            <a:pPr lvl="1"/>
            <a:r>
              <a:rPr lang="en-IN" dirty="0"/>
              <a:t>Personalization(Recommendation systems)</a:t>
            </a:r>
          </a:p>
          <a:p>
            <a:pPr lvl="1"/>
            <a:r>
              <a:rPr lang="en-IN" dirty="0"/>
              <a:t>User tracking</a:t>
            </a:r>
          </a:p>
          <a:p>
            <a:pPr lvl="0"/>
            <a:endParaRPr dirty="0"/>
          </a:p>
        </p:txBody>
      </p:sp>
      <p:sp>
        <p:nvSpPr>
          <p:cNvPr id="10"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https://www.w3jar.com/node-express-js-cookies/</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572000" y="1354899"/>
            <a:ext cx="4572000" cy="1430341"/>
          </a:xfrm>
          <a:prstGeom prst="rect">
            <a:avLst/>
          </a:prstGeom>
        </p:spPr>
      </p:pic>
    </p:spTree>
    <p:extLst>
      <p:ext uri="{BB962C8B-B14F-4D97-AF65-F5344CB8AC3E}">
        <p14:creationId xmlns:p14="http://schemas.microsoft.com/office/powerpoint/2010/main" val="36431472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Cookies parser &amp; body parser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ExpressJS</a:t>
            </a:r>
            <a:r>
              <a:rPr lang="en-IN" dirty="0"/>
              <a:t> – Body-parser</a:t>
            </a:r>
            <a:endParaRPr dirty="0"/>
          </a:p>
        </p:txBody>
      </p:sp>
      <p:sp>
        <p:nvSpPr>
          <p:cNvPr id="75" name="Google Shape;75;p15"/>
          <p:cNvSpPr txBox="1">
            <a:spLocks noGrp="1"/>
          </p:cNvSpPr>
          <p:nvPr>
            <p:ph type="body" idx="2"/>
          </p:nvPr>
        </p:nvSpPr>
        <p:spPr>
          <a:xfrm>
            <a:off x="358175" y="2220296"/>
            <a:ext cx="3837000" cy="2563499"/>
          </a:xfrm>
          <a:prstGeom prst="rect">
            <a:avLst/>
          </a:prstGeom>
        </p:spPr>
        <p:txBody>
          <a:bodyPr spcFirstLastPara="1" wrap="square" lIns="91425" tIns="91425" rIns="91425" bIns="91425" anchor="ctr" anchorCtr="0">
            <a:noAutofit/>
          </a:bodyPr>
          <a:lstStyle/>
          <a:p>
            <a:pPr lvl="0"/>
            <a:r>
              <a:rPr lang="en-IN" dirty="0"/>
              <a:t>Body-parser is the Node.js body parsing middleware. </a:t>
            </a:r>
          </a:p>
          <a:p>
            <a:pPr lvl="0"/>
            <a:endParaRPr lang="en-IN" dirty="0"/>
          </a:p>
          <a:p>
            <a:pPr lvl="0"/>
            <a:r>
              <a:rPr lang="en-IN" dirty="0"/>
              <a:t>It is responsible for parsing the incoming request bodies in a middleware before you handle it.</a:t>
            </a:r>
            <a:endParaRPr dirty="0"/>
          </a:p>
        </p:txBody>
      </p:sp>
      <p:pic>
        <p:nvPicPr>
          <p:cNvPr id="7" name="Picture 6"/>
          <p:cNvPicPr>
            <a:picLocks noChangeAspect="1"/>
          </p:cNvPicPr>
          <p:nvPr/>
        </p:nvPicPr>
        <p:blipFill>
          <a:blip r:embed="rId3"/>
          <a:stretch>
            <a:fillRect/>
          </a:stretch>
        </p:blipFill>
        <p:spPr>
          <a:xfrm>
            <a:off x="4572000" y="1173053"/>
            <a:ext cx="4571999" cy="2405606"/>
          </a:xfrm>
          <a:prstGeom prst="rect">
            <a:avLst/>
          </a:prstGeom>
        </p:spPr>
      </p:pic>
      <p:sp>
        <p:nvSpPr>
          <p:cNvPr id="9"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4"/>
              </a:rPr>
              <a:t>https://medium.com/@ralph1786/how-to-setup-an-express-server-5fd9cd9ae073</a:t>
            </a:r>
            <a:endParaRPr lang="en-IN" dirty="0"/>
          </a:p>
          <a:p>
            <a:pPr marL="0" lvl="0" indent="0">
              <a:spcAft>
                <a:spcPts val="1600"/>
              </a:spcAft>
              <a:buNone/>
            </a:pPr>
            <a:endParaRPr dirty="0"/>
          </a:p>
        </p:txBody>
      </p:sp>
    </p:spTree>
    <p:extLst>
      <p:ext uri="{BB962C8B-B14F-4D97-AF65-F5344CB8AC3E}">
        <p14:creationId xmlns:p14="http://schemas.microsoft.com/office/powerpoint/2010/main" val="6899169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Session Handling (express session), Mailer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ExpressJS</a:t>
            </a:r>
            <a:r>
              <a:rPr lang="en-IN" dirty="0"/>
              <a:t> – Sessions</a:t>
            </a:r>
            <a:endParaRPr dirty="0"/>
          </a:p>
        </p:txBody>
      </p:sp>
      <p:sp>
        <p:nvSpPr>
          <p:cNvPr id="75" name="Google Shape;75;p15"/>
          <p:cNvSpPr txBox="1">
            <a:spLocks noGrp="1"/>
          </p:cNvSpPr>
          <p:nvPr>
            <p:ph type="body" idx="2"/>
          </p:nvPr>
        </p:nvSpPr>
        <p:spPr>
          <a:xfrm>
            <a:off x="358175" y="2208775"/>
            <a:ext cx="3837000" cy="2563499"/>
          </a:xfrm>
          <a:prstGeom prst="rect">
            <a:avLst/>
          </a:prstGeom>
        </p:spPr>
        <p:txBody>
          <a:bodyPr spcFirstLastPara="1" wrap="square" lIns="91425" tIns="91425" rIns="91425" bIns="91425" anchor="ctr" anchorCtr="0">
            <a:noAutofit/>
          </a:bodyPr>
          <a:lstStyle/>
          <a:p>
            <a:pPr lvl="0"/>
            <a:r>
              <a:rPr lang="en-IN" dirty="0"/>
              <a:t>Sessions assign the client an ID and it makes all further requests using that ID. </a:t>
            </a:r>
          </a:p>
          <a:p>
            <a:pPr lvl="0"/>
            <a:endParaRPr lang="en-IN" dirty="0"/>
          </a:p>
          <a:p>
            <a:pPr lvl="0"/>
            <a:r>
              <a:rPr lang="en-IN" dirty="0"/>
              <a:t>Information associated with the client is stored on the server linked to this ID.</a:t>
            </a:r>
            <a:endParaRPr dirty="0"/>
          </a:p>
        </p:txBody>
      </p:sp>
      <p:sp>
        <p:nvSpPr>
          <p:cNvPr id="9"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https://www.section.io/engineering-education/session-management-in-nodejs-using-expressjs-and-express-session/</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572000" y="1034200"/>
            <a:ext cx="4572000" cy="2880720"/>
          </a:xfrm>
          <a:prstGeom prst="rect">
            <a:avLst/>
          </a:prstGeom>
        </p:spPr>
      </p:pic>
    </p:spTree>
    <p:extLst>
      <p:ext uri="{BB962C8B-B14F-4D97-AF65-F5344CB8AC3E}">
        <p14:creationId xmlns:p14="http://schemas.microsoft.com/office/powerpoint/2010/main" val="268854436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Session Handling (express session), Mailer</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ExpressJS</a:t>
            </a:r>
            <a:r>
              <a:rPr lang="en-IN" dirty="0"/>
              <a:t> – mailer</a:t>
            </a:r>
            <a:endParaRPr dirty="0"/>
          </a:p>
        </p:txBody>
      </p:sp>
      <p:sp>
        <p:nvSpPr>
          <p:cNvPr id="75" name="Google Shape;75;p15"/>
          <p:cNvSpPr txBox="1">
            <a:spLocks noGrp="1"/>
          </p:cNvSpPr>
          <p:nvPr>
            <p:ph type="body" idx="2"/>
          </p:nvPr>
        </p:nvSpPr>
        <p:spPr>
          <a:xfrm>
            <a:off x="358175" y="2220296"/>
            <a:ext cx="3837000" cy="2563499"/>
          </a:xfrm>
          <a:prstGeom prst="rect">
            <a:avLst/>
          </a:prstGeom>
        </p:spPr>
        <p:txBody>
          <a:bodyPr spcFirstLastPara="1" wrap="square" lIns="91425" tIns="91425" rIns="91425" bIns="91425" anchor="ctr" anchorCtr="0">
            <a:noAutofit/>
          </a:bodyPr>
          <a:lstStyle/>
          <a:p>
            <a:pPr lvl="0"/>
            <a:r>
              <a:rPr lang="en-IN" dirty="0"/>
              <a:t>Express Mailer extends your express application</a:t>
            </a:r>
          </a:p>
          <a:p>
            <a:pPr marL="139700" lvl="0" indent="0">
              <a:buNone/>
            </a:pPr>
            <a:endParaRPr lang="en-IN" dirty="0"/>
          </a:p>
          <a:p>
            <a:pPr lvl="0"/>
            <a:r>
              <a:rPr lang="en-IN" dirty="0"/>
              <a:t>Works with Express 3.x.x</a:t>
            </a:r>
          </a:p>
          <a:p>
            <a:pPr lvl="0"/>
            <a:endParaRPr lang="en-IN" dirty="0"/>
          </a:p>
          <a:p>
            <a:pPr lvl="0"/>
            <a:r>
              <a:rPr lang="en-IN" dirty="0"/>
              <a:t>Install by the following command:</a:t>
            </a:r>
          </a:p>
          <a:p>
            <a:pPr marL="139700" lvl="0" indent="0">
              <a:buNone/>
            </a:pPr>
            <a:endParaRPr lang="en-IN" dirty="0"/>
          </a:p>
          <a:p>
            <a:pPr marL="596900" lvl="1" indent="0">
              <a:buNone/>
            </a:pPr>
            <a:r>
              <a:rPr lang="en-IN" b="1" dirty="0"/>
              <a:t>$ </a:t>
            </a:r>
            <a:r>
              <a:rPr lang="en-IN" b="1" dirty="0" err="1"/>
              <a:t>npm</a:t>
            </a:r>
            <a:r>
              <a:rPr lang="en-IN" b="1" dirty="0"/>
              <a:t> install express-mailer</a:t>
            </a:r>
          </a:p>
          <a:p>
            <a:pPr lvl="0"/>
            <a:endParaRPr dirty="0"/>
          </a:p>
        </p:txBody>
      </p:sp>
      <p:pic>
        <p:nvPicPr>
          <p:cNvPr id="8" name="Picture 7"/>
          <p:cNvPicPr>
            <a:picLocks noChangeAspect="1"/>
          </p:cNvPicPr>
          <p:nvPr/>
        </p:nvPicPr>
        <p:blipFill>
          <a:blip r:embed="rId3"/>
          <a:stretch>
            <a:fillRect/>
          </a:stretch>
        </p:blipFill>
        <p:spPr>
          <a:xfrm>
            <a:off x="4572000" y="1173053"/>
            <a:ext cx="4571999" cy="2412184"/>
          </a:xfrm>
          <a:prstGeom prst="rect">
            <a:avLst/>
          </a:prstGeom>
        </p:spPr>
      </p:pic>
      <p:sp>
        <p:nvSpPr>
          <p:cNvPr id="10"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4"/>
              </a:rPr>
              <a:t>https://medium.com/@ralph1786/how-to-setup-an-express-server-5fd9cd9ae073</a:t>
            </a:r>
            <a:endParaRPr lang="en-IN" dirty="0"/>
          </a:p>
          <a:p>
            <a:pPr marL="0" lvl="0" indent="0">
              <a:spcAft>
                <a:spcPts val="1600"/>
              </a:spcAft>
              <a:buNone/>
            </a:pPr>
            <a:endParaRPr dirty="0"/>
          </a:p>
        </p:txBody>
      </p:sp>
    </p:spTree>
    <p:extLst>
      <p:ext uri="{BB962C8B-B14F-4D97-AF65-F5344CB8AC3E}">
        <p14:creationId xmlns:p14="http://schemas.microsoft.com/office/powerpoint/2010/main" val="4057076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499"/>
            <a:ext cx="4045200" cy="1033413"/>
          </a:xfrm>
          <a:prstGeom prst="rect">
            <a:avLst/>
          </a:prstGeom>
        </p:spPr>
        <p:txBody>
          <a:bodyPr spcFirstLastPara="1" wrap="square" lIns="91425" tIns="91425" rIns="91425" bIns="91425" anchor="ctr" anchorCtr="0">
            <a:noAutofit/>
          </a:bodyPr>
          <a:lstStyle/>
          <a:p>
            <a:r>
              <a:rPr lang="en-IN"/>
              <a:t>Introduction to AngularJS and UI benefits in Angular JS </a:t>
            </a:r>
          </a:p>
        </p:txBody>
      </p:sp>
      <p:sp>
        <p:nvSpPr>
          <p:cNvPr id="74" name="Google Shape;74;p15"/>
          <p:cNvSpPr txBox="1">
            <a:spLocks noGrp="1"/>
          </p:cNvSpPr>
          <p:nvPr>
            <p:ph type="subTitle" idx="1"/>
          </p:nvPr>
        </p:nvSpPr>
        <p:spPr>
          <a:xfrm>
            <a:off x="358175" y="1802507"/>
            <a:ext cx="4045200" cy="641400"/>
          </a:xfrm>
          <a:prstGeom prst="rect">
            <a:avLst/>
          </a:prstGeom>
        </p:spPr>
        <p:txBody>
          <a:bodyPr spcFirstLastPara="1" wrap="square" lIns="91425" tIns="91425" rIns="91425" bIns="91425" anchor="ctr" anchorCtr="0">
            <a:noAutofit/>
          </a:bodyPr>
          <a:lstStyle/>
          <a:p>
            <a:pPr marL="0" indent="0"/>
            <a:r>
              <a:rPr lang="en-IN"/>
              <a:t>General features</a:t>
            </a:r>
          </a:p>
        </p:txBody>
      </p:sp>
      <p:sp>
        <p:nvSpPr>
          <p:cNvPr id="75" name="Google Shape;75;p15"/>
          <p:cNvSpPr txBox="1">
            <a:spLocks noGrp="1"/>
          </p:cNvSpPr>
          <p:nvPr>
            <p:ph type="body" idx="2"/>
          </p:nvPr>
        </p:nvSpPr>
        <p:spPr>
          <a:xfrm>
            <a:off x="409647" y="2434064"/>
            <a:ext cx="3837000" cy="2328368"/>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Data Binding.</a:t>
            </a:r>
          </a:p>
          <a:p>
            <a:pPr lvl="0"/>
            <a:r>
              <a:rPr lang="en-IN" dirty="0"/>
              <a:t>Architecture.</a:t>
            </a:r>
          </a:p>
          <a:p>
            <a:pPr lvl="0"/>
            <a:r>
              <a:rPr lang="en-IN" dirty="0"/>
              <a:t>Directives.</a:t>
            </a:r>
          </a:p>
          <a:p>
            <a:pPr lvl="0"/>
            <a:r>
              <a:rPr lang="en-IN" dirty="0"/>
              <a:t>Not Browser Specific.</a:t>
            </a:r>
          </a:p>
          <a:p>
            <a:pPr lvl="0"/>
            <a:r>
              <a:rPr lang="en-IN" dirty="0"/>
              <a:t>Codeless.</a:t>
            </a:r>
          </a:p>
          <a:p>
            <a:pPr lvl="0"/>
            <a:r>
              <a:rPr lang="en-IN" dirty="0"/>
              <a:t>Speed and Performance.</a:t>
            </a:r>
          </a:p>
          <a:p>
            <a:pPr lvl="0"/>
            <a:r>
              <a:rPr lang="en-IN" dirty="0"/>
              <a:t>Dependency Injection.</a:t>
            </a:r>
          </a:p>
          <a:p>
            <a:pPr lvl="0"/>
            <a:r>
              <a:rPr lang="en-IN" dirty="0"/>
              <a:t>Deep Linking.</a:t>
            </a:r>
          </a:p>
          <a:p>
            <a:pPr marL="139700" indent="0">
              <a:buNone/>
            </a:pPr>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https://www.educative.io/edpresso/what-is-mean-stack</a:t>
            </a:r>
            <a:endParaRPr lang="en-IN"/>
          </a:p>
          <a:p>
            <a:pPr marL="0" indent="0">
              <a:spcAft>
                <a:spcPts val="1600"/>
              </a:spcAft>
              <a:buNone/>
            </a:pPr>
            <a:endParaRPr/>
          </a:p>
        </p:txBody>
      </p:sp>
      <p:pic>
        <p:nvPicPr>
          <p:cNvPr id="3" name="Picture 2">
            <a:extLst>
              <a:ext uri="{FF2B5EF4-FFF2-40B4-BE49-F238E27FC236}">
                <a16:creationId xmlns:a16="http://schemas.microsoft.com/office/drawing/2014/main" id="{B4811922-4F45-B57B-7B1E-F39AB3A0348D}"/>
              </a:ext>
            </a:extLst>
          </p:cNvPr>
          <p:cNvPicPr>
            <a:picLocks noChangeAspect="1"/>
          </p:cNvPicPr>
          <p:nvPr/>
        </p:nvPicPr>
        <p:blipFill>
          <a:blip r:embed="rId4"/>
          <a:stretch>
            <a:fillRect/>
          </a:stretch>
        </p:blipFill>
        <p:spPr>
          <a:xfrm>
            <a:off x="4572000" y="1409700"/>
            <a:ext cx="4572000" cy="2946399"/>
          </a:xfrm>
          <a:prstGeom prst="rect">
            <a:avLst/>
          </a:prstGeom>
        </p:spPr>
      </p:pic>
    </p:spTree>
    <p:extLst>
      <p:ext uri="{BB962C8B-B14F-4D97-AF65-F5344CB8AC3E}">
        <p14:creationId xmlns:p14="http://schemas.microsoft.com/office/powerpoint/2010/main" val="10087485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Database operation with MySQL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Setup Express </a:t>
            </a:r>
            <a:r>
              <a:rPr lang="en-IN" dirty="0" err="1"/>
              <a:t>js</a:t>
            </a:r>
            <a:r>
              <a:rPr lang="en-IN" dirty="0"/>
              <a:t> for Node.js MySQL </a:t>
            </a:r>
            <a:endParaRPr dirty="0"/>
          </a:p>
        </p:txBody>
      </p:sp>
      <p:sp>
        <p:nvSpPr>
          <p:cNvPr id="75" name="Google Shape;75;p15"/>
          <p:cNvSpPr txBox="1">
            <a:spLocks noGrp="1"/>
          </p:cNvSpPr>
          <p:nvPr>
            <p:ph type="body" idx="2"/>
          </p:nvPr>
        </p:nvSpPr>
        <p:spPr>
          <a:xfrm>
            <a:off x="358175" y="2213780"/>
            <a:ext cx="3837000" cy="2563499"/>
          </a:xfrm>
          <a:prstGeom prst="rect">
            <a:avLst/>
          </a:prstGeom>
        </p:spPr>
        <p:txBody>
          <a:bodyPr spcFirstLastPara="1" wrap="square" lIns="91425" tIns="91425" rIns="91425" bIns="91425" anchor="ctr" anchorCtr="0">
            <a:noAutofit/>
          </a:bodyPr>
          <a:lstStyle/>
          <a:p>
            <a:pPr lvl="0"/>
            <a:r>
              <a:rPr lang="en-IN" dirty="0"/>
              <a:t>To set up express, we will use the express-generator. </a:t>
            </a:r>
          </a:p>
          <a:p>
            <a:pPr lvl="0"/>
            <a:endParaRPr lang="en-IN" dirty="0"/>
          </a:p>
          <a:p>
            <a:pPr lvl="0"/>
            <a:r>
              <a:rPr lang="en-IN" dirty="0"/>
              <a:t>You can generate an express </a:t>
            </a:r>
            <a:r>
              <a:rPr lang="en-IN" dirty="0" err="1"/>
              <a:t>js</a:t>
            </a:r>
            <a:r>
              <a:rPr lang="en-IN" dirty="0"/>
              <a:t> app without any view engine with the following command:</a:t>
            </a:r>
          </a:p>
          <a:p>
            <a:pPr marL="139700" lvl="0" indent="0">
              <a:buNone/>
            </a:pPr>
            <a:endParaRPr lang="en-IN" dirty="0"/>
          </a:p>
          <a:p>
            <a:pPr marL="139700" lvl="0" indent="0">
              <a:buNone/>
            </a:pPr>
            <a:r>
              <a:rPr lang="en-IN" b="1" dirty="0" err="1"/>
              <a:t>npx</a:t>
            </a:r>
            <a:r>
              <a:rPr lang="en-IN" b="1" dirty="0"/>
              <a:t> express-generator --no-view --git </a:t>
            </a:r>
            <a:r>
              <a:rPr lang="en-IN" b="1" dirty="0" err="1"/>
              <a:t>nodejs-mysql</a:t>
            </a:r>
            <a:endParaRPr lang="en-IN" b="1" dirty="0"/>
          </a:p>
          <a:p>
            <a:pPr lvl="0"/>
            <a:endParaRPr dirty="0"/>
          </a:p>
        </p:txBody>
      </p:sp>
      <p:sp>
        <p:nvSpPr>
          <p:cNvPr id="10"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https://levelup.gitconnected.com/bulk-operation-into-mysql-with-nodejs-478c8fc30917</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572000" y="1027287"/>
            <a:ext cx="4571999" cy="2860872"/>
          </a:xfrm>
          <a:prstGeom prst="rect">
            <a:avLst/>
          </a:prstGeom>
        </p:spPr>
      </p:pic>
    </p:spTree>
    <p:extLst>
      <p:ext uri="{BB962C8B-B14F-4D97-AF65-F5344CB8AC3E}">
        <p14:creationId xmlns:p14="http://schemas.microsoft.com/office/powerpoint/2010/main" val="14693270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Database operation with MySQL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MySQL Installation</a:t>
            </a:r>
            <a:endParaRPr dirty="0"/>
          </a:p>
        </p:txBody>
      </p:sp>
      <p:sp>
        <p:nvSpPr>
          <p:cNvPr id="75" name="Google Shape;75;p15"/>
          <p:cNvSpPr txBox="1">
            <a:spLocks noGrp="1"/>
          </p:cNvSpPr>
          <p:nvPr>
            <p:ph type="body" idx="2"/>
          </p:nvPr>
        </p:nvSpPr>
        <p:spPr>
          <a:xfrm>
            <a:off x="358175" y="2208775"/>
            <a:ext cx="3837000" cy="2563499"/>
          </a:xfrm>
          <a:prstGeom prst="rect">
            <a:avLst/>
          </a:prstGeom>
        </p:spPr>
        <p:txBody>
          <a:bodyPr spcFirstLastPara="1" wrap="square" lIns="91425" tIns="91425" rIns="91425" bIns="91425" anchor="ctr" anchorCtr="0">
            <a:noAutofit/>
          </a:bodyPr>
          <a:lstStyle/>
          <a:p>
            <a:pPr lvl="0"/>
            <a:r>
              <a:rPr lang="en-IN" dirty="0"/>
              <a:t>The following command will install MySQL</a:t>
            </a:r>
          </a:p>
          <a:p>
            <a:pPr marL="139700" lvl="0" indent="0">
              <a:buNone/>
            </a:pPr>
            <a:endParaRPr lang="en-IN" dirty="0"/>
          </a:p>
          <a:p>
            <a:pPr marL="139700" lvl="0" indent="0">
              <a:buNone/>
            </a:pPr>
            <a:r>
              <a:rPr lang="en-IN" dirty="0"/>
              <a:t>	</a:t>
            </a:r>
            <a:r>
              <a:rPr lang="en-IN" b="1" dirty="0"/>
              <a:t>$ </a:t>
            </a:r>
            <a:r>
              <a:rPr lang="en-IN" b="1" dirty="0" err="1"/>
              <a:t>npm</a:t>
            </a:r>
            <a:r>
              <a:rPr lang="en-IN" b="1" dirty="0"/>
              <a:t> install </a:t>
            </a:r>
            <a:r>
              <a:rPr lang="en-IN" b="1" dirty="0" err="1"/>
              <a:t>mysql</a:t>
            </a:r>
            <a:endParaRPr b="1" dirty="0"/>
          </a:p>
        </p:txBody>
      </p:sp>
      <p:sp>
        <p:nvSpPr>
          <p:cNvPr id="10" name="Google Shape;77;p15"/>
          <p:cNvSpPr txBox="1">
            <a:spLocks noGrp="1"/>
          </p:cNvSpPr>
          <p:nvPr>
            <p:ph type="body" idx="3"/>
          </p:nvPr>
        </p:nvSpPr>
        <p:spPr>
          <a:xfrm>
            <a:off x="4893715" y="4298730"/>
            <a:ext cx="4061099" cy="304801"/>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hlinkClick r:id="rId3"/>
              </a:rPr>
              <a:t>https://levelup.gitconnected.com/bulk-operation-into-mysql-with-nodejs-478c8fc30917</a:t>
            </a:r>
            <a:endParaRPr lang="en-IN" dirty="0"/>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572000" y="1027287"/>
            <a:ext cx="4571999" cy="2860872"/>
          </a:xfrm>
          <a:prstGeom prst="rect">
            <a:avLst/>
          </a:prstGeom>
        </p:spPr>
      </p:pic>
    </p:spTree>
    <p:extLst>
      <p:ext uri="{BB962C8B-B14F-4D97-AF65-F5344CB8AC3E}">
        <p14:creationId xmlns:p14="http://schemas.microsoft.com/office/powerpoint/2010/main" val="22708305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5" name="object 5"/>
          <p:cNvSpPr txBox="1">
            <a:spLocks noGrp="1"/>
          </p:cNvSpPr>
          <p:nvPr>
            <p:ph type="title" idx="4294967295"/>
          </p:nvPr>
        </p:nvSpPr>
        <p:spPr>
          <a:xfrm>
            <a:off x="357158" y="1857370"/>
            <a:ext cx="8199438" cy="820738"/>
          </a:xfrm>
          <a:prstGeom prst="rect">
            <a:avLst/>
          </a:prstGeom>
        </p:spPr>
        <p:txBody>
          <a:bodyPr vert="horz" wrap="square" lIns="0" tIns="25400" rIns="0" bIns="0" rtlCol="0">
            <a:spAutoFit/>
          </a:bodyPr>
          <a:lstStyle/>
          <a:p>
            <a:pPr marL="12065" marR="5080" algn="ctr">
              <a:lnSpc>
                <a:spcPts val="6230"/>
              </a:lnSpc>
              <a:spcBef>
                <a:spcPts val="200"/>
              </a:spcBef>
            </a:pPr>
            <a:r>
              <a:rPr lang="en-US" sz="5200" spc="-10" dirty="0" err="1"/>
              <a:t>MongoDB</a:t>
            </a:r>
            <a:r>
              <a:rPr lang="en-US" sz="5400" dirty="0"/>
              <a:t> </a:t>
            </a:r>
            <a:endParaRPr sz="5200" spc="-10"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idx="4294967295"/>
          </p:nvPr>
        </p:nvSpPr>
        <p:spPr>
          <a:xfrm>
            <a:off x="307524" y="613282"/>
            <a:ext cx="8111188" cy="456535"/>
          </a:xfrm>
          <a:prstGeom prst="rect">
            <a:avLst/>
          </a:prstGeom>
        </p:spPr>
        <p:txBody>
          <a:bodyPr vert="horz" wrap="square" lIns="0" tIns="12700" rIns="0" bIns="0" rtlCol="0">
            <a:spAutoFit/>
          </a:bodyPr>
          <a:lstStyle/>
          <a:p>
            <a:pPr marL="12700">
              <a:lnSpc>
                <a:spcPct val="100000"/>
              </a:lnSpc>
              <a:spcBef>
                <a:spcPts val="100"/>
              </a:spcBef>
            </a:pPr>
            <a:r>
              <a:rPr lang="en-GB" spc="-5" dirty="0"/>
              <a:t>   </a:t>
            </a:r>
            <a:r>
              <a:rPr spc="-5" dirty="0"/>
              <a:t>In</a:t>
            </a:r>
            <a:r>
              <a:rPr spc="-30" dirty="0"/>
              <a:t> </a:t>
            </a:r>
            <a:r>
              <a:rPr spc="-5" dirty="0"/>
              <a:t>this</a:t>
            </a:r>
            <a:r>
              <a:rPr spc="-25" dirty="0"/>
              <a:t> </a:t>
            </a:r>
            <a:r>
              <a:rPr dirty="0"/>
              <a:t>section,</a:t>
            </a:r>
            <a:r>
              <a:rPr spc="-20" dirty="0"/>
              <a:t> </a:t>
            </a:r>
            <a:r>
              <a:rPr spc="-5" dirty="0"/>
              <a:t>we</a:t>
            </a:r>
            <a:r>
              <a:rPr spc="-20" dirty="0"/>
              <a:t> </a:t>
            </a:r>
            <a:r>
              <a:rPr spc="-5" dirty="0"/>
              <a:t>will</a:t>
            </a:r>
            <a:r>
              <a:rPr spc="-20" dirty="0"/>
              <a:t> </a:t>
            </a:r>
            <a:r>
              <a:rPr spc="-5" dirty="0"/>
              <a:t>discuss:</a:t>
            </a:r>
          </a:p>
        </p:txBody>
      </p:sp>
      <p:sp>
        <p:nvSpPr>
          <p:cNvPr id="5" name="object 5"/>
          <p:cNvSpPr txBox="1"/>
          <p:nvPr/>
        </p:nvSpPr>
        <p:spPr>
          <a:xfrm>
            <a:off x="307524" y="1359688"/>
            <a:ext cx="6543040" cy="2424124"/>
          </a:xfrm>
          <a:prstGeom prst="rect">
            <a:avLst/>
          </a:prstGeom>
        </p:spPr>
        <p:txBody>
          <a:bodyPr vert="horz" wrap="square" lIns="0" tIns="52704" rIns="0" bIns="0" rtlCol="0">
            <a:spAutoFit/>
          </a:bodyPr>
          <a:lstStyle/>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Introduction to </a:t>
            </a:r>
            <a:r>
              <a:rPr lang="en-US" spc="-5" dirty="0" err="1">
                <a:solidFill>
                  <a:srgbClr val="595959"/>
                </a:solidFill>
                <a:latin typeface="Arial"/>
                <a:cs typeface="Arial"/>
              </a:rPr>
              <a:t>MongoDB</a:t>
            </a:r>
            <a:endParaRPr lang="en-US" spc="-5" dirty="0">
              <a:solidFill>
                <a:srgbClr val="595959"/>
              </a:solidFill>
              <a:latin typeface="Arial"/>
              <a:cs typeface="Arial"/>
            </a:endParaRPr>
          </a:p>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Features of </a:t>
            </a:r>
            <a:r>
              <a:rPr lang="en-US" spc="-5" dirty="0" err="1">
                <a:solidFill>
                  <a:srgbClr val="595959"/>
                </a:solidFill>
                <a:latin typeface="Arial"/>
                <a:cs typeface="Arial"/>
              </a:rPr>
              <a:t>MongoDB</a:t>
            </a:r>
            <a:endParaRPr lang="en-US" spc="-5" dirty="0">
              <a:solidFill>
                <a:srgbClr val="595959"/>
              </a:solidFill>
              <a:latin typeface="Arial"/>
              <a:cs typeface="Arial"/>
            </a:endParaRPr>
          </a:p>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Create database, collection, Document &amp; Data  </a:t>
            </a:r>
          </a:p>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Simple Query, Insert select data, filter data  </a:t>
            </a:r>
          </a:p>
          <a:p>
            <a:pPr marL="342900" lvl="0" indent="-342900" algn="just">
              <a:lnSpc>
                <a:spcPct val="107000"/>
              </a:lnSpc>
              <a:buFont typeface="Symbol" panose="05050102010706020507" pitchFamily="18" charset="2"/>
              <a:buChar char=""/>
            </a:pPr>
            <a:r>
              <a:rPr lang="en-GB" spc="-5" dirty="0">
                <a:solidFill>
                  <a:srgbClr val="595959"/>
                </a:solidFill>
                <a:latin typeface="Arial"/>
                <a:cs typeface="Arial"/>
              </a:rPr>
              <a:t>Capped collection, Update &amp; delete Collection  </a:t>
            </a:r>
          </a:p>
          <a:p>
            <a:pPr marL="342900" lvl="0" indent="-342900" algn="just">
              <a:lnSpc>
                <a:spcPct val="107000"/>
              </a:lnSpc>
              <a:buFont typeface="Symbol" panose="05050102010706020507" pitchFamily="18" charset="2"/>
              <a:buChar char=""/>
            </a:pPr>
            <a:r>
              <a:rPr lang="en-GB" spc="-5" dirty="0">
                <a:solidFill>
                  <a:srgbClr val="595959"/>
                </a:solidFill>
                <a:latin typeface="Arial"/>
                <a:cs typeface="Arial"/>
              </a:rPr>
              <a:t>Index and Relationship, Aggregation &amp; grouping, JOIN  </a:t>
            </a:r>
          </a:p>
          <a:p>
            <a:pPr marL="342900" lvl="0" indent="-342900" algn="just">
              <a:lnSpc>
                <a:spcPct val="107000"/>
              </a:lnSpc>
              <a:buFont typeface="Symbol" panose="05050102010706020507" pitchFamily="18" charset="2"/>
              <a:buChar char=""/>
            </a:pPr>
            <a:r>
              <a:rPr lang="en-US" spc="-5" dirty="0">
                <a:solidFill>
                  <a:srgbClr val="595959"/>
                </a:solidFill>
                <a:latin typeface="Arial"/>
                <a:cs typeface="Arial"/>
              </a:rPr>
              <a:t>Import &amp; export mongo database, Backup restore  </a:t>
            </a:r>
          </a:p>
          <a:p>
            <a:pPr marL="342900" lvl="0" indent="-342900" algn="just">
              <a:lnSpc>
                <a:spcPct val="107000"/>
              </a:lnSpc>
              <a:buFont typeface="Symbol" panose="05050102010706020507" pitchFamily="18" charset="2"/>
              <a:buChar char=""/>
            </a:pPr>
            <a:r>
              <a:rPr lang="en-GB" spc="-5" dirty="0">
                <a:solidFill>
                  <a:srgbClr val="595959"/>
                </a:solidFill>
                <a:latin typeface="Arial"/>
                <a:cs typeface="Arial"/>
              </a:rPr>
              <a:t>database operation with Node +</a:t>
            </a:r>
            <a:r>
              <a:rPr lang="en-GB" spc="-5" dirty="0" err="1">
                <a:solidFill>
                  <a:srgbClr val="595959"/>
                </a:solidFill>
                <a:latin typeface="Arial"/>
                <a:cs typeface="Arial"/>
              </a:rPr>
              <a:t>Mongodb</a:t>
            </a:r>
            <a:r>
              <a:rPr lang="en-GB" spc="-5" dirty="0">
                <a:solidFill>
                  <a:srgbClr val="595959"/>
                </a:solidFill>
                <a:latin typeface="Arial"/>
                <a:cs typeface="Arial"/>
              </a:rPr>
              <a:t>  </a:t>
            </a:r>
            <a:r>
              <a:rPr lang="en-US" spc="-5" dirty="0">
                <a:solidFill>
                  <a:srgbClr val="595959"/>
                </a:solidFill>
                <a:latin typeface="Arial"/>
                <a:cs typeface="Arial"/>
              </a:rPr>
              <a:t>     </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65369" y="728795"/>
            <a:ext cx="4248152"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929090" cy="299313"/>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pic>
        <p:nvPicPr>
          <p:cNvPr id="9217" name="Picture 1"/>
          <p:cNvPicPr>
            <a:picLocks noChangeAspect="1" noChangeArrowheads="1"/>
          </p:cNvPicPr>
          <p:nvPr/>
        </p:nvPicPr>
        <p:blipFill>
          <a:blip r:embed="rId2"/>
          <a:srcRect/>
          <a:stretch>
            <a:fillRect/>
          </a:stretch>
        </p:blipFill>
        <p:spPr bwMode="auto">
          <a:xfrm>
            <a:off x="4567589" y="1000114"/>
            <a:ext cx="4572000" cy="3143272"/>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336653E0-9356-7513-F903-5464A9E5250E}"/>
              </a:ext>
            </a:extLst>
          </p:cNvPr>
          <p:cNvSpPr>
            <a:spLocks noGrp="1"/>
          </p:cNvSpPr>
          <p:nvPr>
            <p:ph type="title"/>
          </p:nvPr>
        </p:nvSpPr>
        <p:spPr/>
        <p:txBody>
          <a:bodyPr/>
          <a:lstStyle/>
          <a:p>
            <a:r>
              <a:rPr lang="en-US" sz="2400" spc="-5" dirty="0">
                <a:solidFill>
                  <a:srgbClr val="595959"/>
                </a:solidFill>
                <a:latin typeface="Arial"/>
                <a:cs typeface="Arial"/>
              </a:rPr>
              <a:t>Introduction to MongoDB</a:t>
            </a:r>
            <a:br>
              <a:rPr lang="en-US" sz="2400" spc="-5" dirty="0">
                <a:solidFill>
                  <a:srgbClr val="595959"/>
                </a:solidFill>
                <a:latin typeface="Arial"/>
                <a:cs typeface="Arial"/>
              </a:rPr>
            </a:br>
            <a:endParaRPr lang="en-US" dirty="0"/>
          </a:p>
        </p:txBody>
      </p:sp>
      <p:sp>
        <p:nvSpPr>
          <p:cNvPr id="7" name="Subtitle 6">
            <a:extLst>
              <a:ext uri="{FF2B5EF4-FFF2-40B4-BE49-F238E27FC236}">
                <a16:creationId xmlns:a16="http://schemas.microsoft.com/office/drawing/2014/main" id="{8055AFB9-0B3A-C03F-766F-90E02F329C19}"/>
              </a:ext>
            </a:extLst>
          </p:cNvPr>
          <p:cNvSpPr>
            <a:spLocks noGrp="1"/>
          </p:cNvSpPr>
          <p:nvPr>
            <p:ph type="subTitle" idx="1"/>
          </p:nvPr>
        </p:nvSpPr>
        <p:spPr>
          <a:xfrm>
            <a:off x="299103" y="1490762"/>
            <a:ext cx="4045200" cy="641400"/>
          </a:xfrm>
        </p:spPr>
        <p:txBody>
          <a:bodyPr/>
          <a:lstStyle/>
          <a:p>
            <a:r>
              <a:rPr lang="en-US" spc="-25" dirty="0">
                <a:solidFill>
                  <a:srgbClr val="595959"/>
                </a:solidFill>
                <a:latin typeface="Arial"/>
                <a:cs typeface="Arial"/>
              </a:rPr>
              <a:t>Definition</a:t>
            </a:r>
          </a:p>
          <a:p>
            <a:endParaRPr lang="en-US" dirty="0"/>
          </a:p>
        </p:txBody>
      </p:sp>
      <p:sp>
        <p:nvSpPr>
          <p:cNvPr id="8" name="Text Placeholder 7">
            <a:extLst>
              <a:ext uri="{FF2B5EF4-FFF2-40B4-BE49-F238E27FC236}">
                <a16:creationId xmlns:a16="http://schemas.microsoft.com/office/drawing/2014/main" id="{070B07E0-3101-5369-AA89-F1EFDD6710B2}"/>
              </a:ext>
            </a:extLst>
          </p:cNvPr>
          <p:cNvSpPr>
            <a:spLocks noGrp="1"/>
          </p:cNvSpPr>
          <p:nvPr>
            <p:ph type="body" idx="2"/>
          </p:nvPr>
        </p:nvSpPr>
        <p:spPr>
          <a:xfrm>
            <a:off x="319335" y="2322150"/>
            <a:ext cx="3837000" cy="1753800"/>
          </a:xfrm>
        </p:spPr>
        <p:txBody>
          <a:bodyPr/>
          <a:lstStyle/>
          <a:p>
            <a:r>
              <a:rPr lang="en-GB" sz="1400" dirty="0">
                <a:latin typeface="Arial" pitchFamily="34" charset="0"/>
                <a:cs typeface="Arial" pitchFamily="34" charset="0"/>
              </a:rPr>
              <a:t>MongoDB is an open-source, cross-platform, and distributed document-based database designed for ease of application development and scaling.</a:t>
            </a:r>
            <a:endParaRPr lang="en-US" dirty="0"/>
          </a:p>
        </p:txBody>
      </p:sp>
      <p:sp>
        <p:nvSpPr>
          <p:cNvPr id="9" name="Text Placeholder 8">
            <a:extLst>
              <a:ext uri="{FF2B5EF4-FFF2-40B4-BE49-F238E27FC236}">
                <a16:creationId xmlns:a16="http://schemas.microsoft.com/office/drawing/2014/main" id="{FBD73C05-57FB-FC4B-8B0A-DA08AB85AD2C}"/>
              </a:ext>
            </a:extLst>
          </p:cNvPr>
          <p:cNvSpPr>
            <a:spLocks noGrp="1"/>
          </p:cNvSpPr>
          <p:nvPr>
            <p:ph type="body" idx="3"/>
          </p:nvPr>
        </p:nvSpPr>
        <p:spPr>
          <a:xfrm>
            <a:off x="5074950" y="4772274"/>
            <a:ext cx="3397500" cy="266793"/>
          </a:xfrm>
        </p:spPr>
        <p:txBody>
          <a:bodyPr/>
          <a:lstStyle/>
          <a:p>
            <a:pPr marL="0" indent="0" algn="ctr">
              <a:lnSpc>
                <a:spcPct val="100000"/>
              </a:lnSpc>
              <a:spcBef>
                <a:spcPts val="235"/>
              </a:spcBef>
              <a:buNone/>
            </a:pPr>
            <a:r>
              <a:rPr lang="fr-FR" sz="700" dirty="0">
                <a:solidFill>
                  <a:srgbClr val="595959"/>
                </a:solidFill>
                <a:latin typeface="Arial"/>
                <a:cs typeface="Arial"/>
              </a:rPr>
              <a:t>Image</a:t>
            </a:r>
            <a:r>
              <a:rPr lang="fr-FR" sz="700" spc="-5" dirty="0">
                <a:solidFill>
                  <a:srgbClr val="595959"/>
                </a:solidFill>
                <a:latin typeface="Arial"/>
                <a:cs typeface="Arial"/>
              </a:rPr>
              <a:t> Source: https</a:t>
            </a:r>
            <a:r>
              <a:rPr lang="fr-FR" sz="700" spc="-10" dirty="0">
                <a:solidFill>
                  <a:srgbClr val="595959"/>
                </a:solidFill>
                <a:latin typeface="Arial"/>
                <a:cs typeface="Arial"/>
                <a:hlinkClick r:id="rId3"/>
              </a:rPr>
              <a:t>://tinyurl.com/2v4ya3a2</a:t>
            </a:r>
            <a:endParaRPr lang="fr-FR" sz="700" spc="-10" dirty="0">
              <a:solidFill>
                <a:srgbClr val="595959"/>
              </a:solidFill>
              <a:latin typeface="Arial"/>
              <a:cs typeface="Arial"/>
            </a:endParaRPr>
          </a:p>
          <a:p>
            <a:endParaRPr lang="en-US" dirty="0"/>
          </a:p>
        </p:txBody>
      </p:sp>
    </p:spTree>
    <p:extLst>
      <p:ext uri="{BB962C8B-B14F-4D97-AF65-F5344CB8AC3E}">
        <p14:creationId xmlns:p14="http://schemas.microsoft.com/office/powerpoint/2010/main" val="426071574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95848" y="422296"/>
            <a:ext cx="4248152"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pic>
        <p:nvPicPr>
          <p:cNvPr id="1029" name="Picture 5"/>
          <p:cNvPicPr>
            <a:picLocks noChangeAspect="1" noChangeArrowheads="1"/>
          </p:cNvPicPr>
          <p:nvPr/>
        </p:nvPicPr>
        <p:blipFill>
          <a:blip r:embed="rId2"/>
          <a:srcRect/>
          <a:stretch>
            <a:fillRect/>
          </a:stretch>
        </p:blipFill>
        <p:spPr bwMode="auto">
          <a:xfrm>
            <a:off x="0" y="1357304"/>
            <a:ext cx="4572000" cy="3786196"/>
          </a:xfrm>
          <a:prstGeom prst="rect">
            <a:avLst/>
          </a:prstGeom>
          <a:noFill/>
          <a:ln w="9525">
            <a:noFill/>
            <a:miter lim="800000"/>
            <a:headEnd/>
            <a:tailEnd/>
          </a:ln>
          <a:effectLst/>
        </p:spPr>
      </p:pic>
      <p:sp>
        <p:nvSpPr>
          <p:cNvPr id="1031" name="AutoShape 7" descr="Mapping Relational Databases to MongoD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3" name="AutoShape 9" descr="Mapping Relational Databases to MongoD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5" name="AutoShape 11" descr="Mapping Relational Databases to MongoDB"/>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6" name="Picture 12" descr="C:\Users\alokn\Desktop\download.png"/>
          <p:cNvPicPr>
            <a:picLocks noChangeAspect="1" noChangeArrowheads="1"/>
          </p:cNvPicPr>
          <p:nvPr/>
        </p:nvPicPr>
        <p:blipFill>
          <a:blip r:embed="rId3"/>
          <a:srcRect/>
          <a:stretch>
            <a:fillRect/>
          </a:stretch>
        </p:blipFill>
        <p:spPr bwMode="auto">
          <a:xfrm>
            <a:off x="4572000" y="1289197"/>
            <a:ext cx="4572000" cy="2500330"/>
          </a:xfrm>
          <a:prstGeom prst="rect">
            <a:avLst/>
          </a:prstGeom>
          <a:noFill/>
        </p:spPr>
      </p:pic>
      <p:sp>
        <p:nvSpPr>
          <p:cNvPr id="4" name="Title 3">
            <a:extLst>
              <a:ext uri="{FF2B5EF4-FFF2-40B4-BE49-F238E27FC236}">
                <a16:creationId xmlns:a16="http://schemas.microsoft.com/office/drawing/2014/main" id="{5AF98E98-CB7F-1844-2481-FED68655436F}"/>
              </a:ext>
            </a:extLst>
          </p:cNvPr>
          <p:cNvSpPr>
            <a:spLocks noGrp="1"/>
          </p:cNvSpPr>
          <p:nvPr>
            <p:ph type="title"/>
          </p:nvPr>
        </p:nvSpPr>
        <p:spPr>
          <a:xfrm>
            <a:off x="357158" y="675935"/>
            <a:ext cx="4045200" cy="304801"/>
          </a:xfrm>
        </p:spPr>
        <p:txBody>
          <a:bodyPr/>
          <a:lstStyle/>
          <a:p>
            <a:r>
              <a:rPr lang="en-US" sz="2400" spc="-5" dirty="0">
                <a:solidFill>
                  <a:schemeClr val="tx1"/>
                </a:solidFill>
                <a:latin typeface="Arial"/>
                <a:cs typeface="Arial"/>
              </a:rPr>
              <a:t>Introduction to MongoDB</a:t>
            </a:r>
            <a:br>
              <a:rPr lang="en-US" sz="2400" spc="-5" dirty="0">
                <a:solidFill>
                  <a:srgbClr val="595959"/>
                </a:solidFill>
                <a:latin typeface="Arial"/>
                <a:cs typeface="Arial"/>
              </a:rPr>
            </a:br>
            <a:endParaRPr lang="en-US" dirty="0"/>
          </a:p>
        </p:txBody>
      </p:sp>
      <p:sp>
        <p:nvSpPr>
          <p:cNvPr id="7" name="Subtitle 6">
            <a:extLst>
              <a:ext uri="{FF2B5EF4-FFF2-40B4-BE49-F238E27FC236}">
                <a16:creationId xmlns:a16="http://schemas.microsoft.com/office/drawing/2014/main" id="{702CC90C-3F5D-728B-0DA6-CC10DFC77B70}"/>
              </a:ext>
            </a:extLst>
          </p:cNvPr>
          <p:cNvSpPr>
            <a:spLocks noGrp="1"/>
          </p:cNvSpPr>
          <p:nvPr>
            <p:ph type="subTitle" idx="1"/>
          </p:nvPr>
        </p:nvSpPr>
        <p:spPr>
          <a:xfrm>
            <a:off x="155575" y="988416"/>
            <a:ext cx="4197599" cy="452257"/>
          </a:xfrm>
        </p:spPr>
        <p:txBody>
          <a:bodyPr/>
          <a:lstStyle/>
          <a:p>
            <a:r>
              <a:rPr lang="en-GB" dirty="0"/>
              <a:t>Relation between MongoDB and RDBMS</a:t>
            </a:r>
            <a:endParaRPr lang="en-US" spc="-25" dirty="0">
              <a:solidFill>
                <a:srgbClr val="595959"/>
              </a:solidFill>
              <a:latin typeface="Arial"/>
              <a:cs typeface="Arial"/>
            </a:endParaRPr>
          </a:p>
          <a:p>
            <a:endParaRPr lang="en-US" dirty="0"/>
          </a:p>
        </p:txBody>
      </p:sp>
      <p:sp>
        <p:nvSpPr>
          <p:cNvPr id="9" name="Text Placeholder 8">
            <a:extLst>
              <a:ext uri="{FF2B5EF4-FFF2-40B4-BE49-F238E27FC236}">
                <a16:creationId xmlns:a16="http://schemas.microsoft.com/office/drawing/2014/main" id="{C3B88805-86EB-8388-3D40-FBE93E29F44B}"/>
              </a:ext>
            </a:extLst>
          </p:cNvPr>
          <p:cNvSpPr>
            <a:spLocks noGrp="1"/>
          </p:cNvSpPr>
          <p:nvPr>
            <p:ph type="body" idx="3"/>
          </p:nvPr>
        </p:nvSpPr>
        <p:spPr>
          <a:xfrm>
            <a:off x="5149382" y="4797546"/>
            <a:ext cx="3397500" cy="274414"/>
          </a:xfrm>
        </p:spPr>
        <p:txBody>
          <a:bodyPr/>
          <a:lstStyle/>
          <a:p>
            <a:pPr marL="0" indent="0" algn="ctr">
              <a:lnSpc>
                <a:spcPct val="100000"/>
              </a:lnSpc>
              <a:spcBef>
                <a:spcPts val="235"/>
              </a:spcBef>
              <a:buNone/>
            </a:pPr>
            <a:r>
              <a:rPr lang="fr-FR" sz="700" dirty="0">
                <a:solidFill>
                  <a:srgbClr val="595959"/>
                </a:solidFill>
                <a:latin typeface="Arial"/>
                <a:cs typeface="Arial"/>
              </a:rPr>
              <a:t>Image</a:t>
            </a:r>
            <a:r>
              <a:rPr lang="fr-FR" sz="700" spc="-5" dirty="0">
                <a:solidFill>
                  <a:srgbClr val="595959"/>
                </a:solidFill>
                <a:latin typeface="Arial"/>
                <a:cs typeface="Arial"/>
              </a:rPr>
              <a:t> Source:</a:t>
            </a:r>
            <a:r>
              <a:rPr lang="fr-FR" dirty="0"/>
              <a:t> </a:t>
            </a:r>
            <a:r>
              <a:rPr lang="fr-FR" sz="700" spc="-10" dirty="0">
                <a:solidFill>
                  <a:srgbClr val="595959"/>
                </a:solidFill>
                <a:latin typeface="Arial"/>
                <a:cs typeface="Arial"/>
                <a:hlinkClick r:id="rId4"/>
              </a:rPr>
              <a:t>https://tinyurl.com/ycy9psst</a:t>
            </a:r>
            <a:endParaRPr lang="fr-FR" sz="700" spc="-10" dirty="0">
              <a:solidFill>
                <a:srgbClr val="595959"/>
              </a:solidFill>
              <a:latin typeface="Arial"/>
              <a:cs typeface="Arial"/>
            </a:endParaRPr>
          </a:p>
          <a:p>
            <a:endParaRPr lang="en-US" dirty="0"/>
          </a:p>
        </p:txBody>
      </p:sp>
    </p:spTree>
    <p:extLst>
      <p:ext uri="{BB962C8B-B14F-4D97-AF65-F5344CB8AC3E}">
        <p14:creationId xmlns:p14="http://schemas.microsoft.com/office/powerpoint/2010/main" val="274892951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23677" y="642629"/>
            <a:ext cx="4248152"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5126511" y="2187267"/>
            <a:ext cx="3929090" cy="228268"/>
          </a:xfrm>
          <a:prstGeom prst="rect">
            <a:avLst/>
          </a:prstGeom>
        </p:spPr>
        <p:txBody>
          <a:bodyPr vert="horz" wrap="square" lIns="0" tIns="12700" rIns="0" bIns="0" rtlCol="0">
            <a:spAutoFit/>
          </a:bodyPr>
          <a:lstStyle/>
          <a:p>
            <a:pPr marL="348615" marR="7620" indent="-336550" algn="just">
              <a:spcBef>
                <a:spcPts val="100"/>
              </a:spcBef>
              <a:buFont typeface="Arial" pitchFamily="34" charset="0"/>
              <a:buChar char="•"/>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sp>
        <p:nvSpPr>
          <p:cNvPr id="3" name="Title 2">
            <a:extLst>
              <a:ext uri="{FF2B5EF4-FFF2-40B4-BE49-F238E27FC236}">
                <a16:creationId xmlns:a16="http://schemas.microsoft.com/office/drawing/2014/main" id="{DE74CE13-1D71-A0A8-F06C-228AA76DF643}"/>
              </a:ext>
            </a:extLst>
          </p:cNvPr>
          <p:cNvSpPr>
            <a:spLocks noGrp="1"/>
          </p:cNvSpPr>
          <p:nvPr>
            <p:ph type="title"/>
          </p:nvPr>
        </p:nvSpPr>
        <p:spPr/>
        <p:txBody>
          <a:bodyPr/>
          <a:lstStyle/>
          <a:p>
            <a:r>
              <a:rPr lang="en-US" sz="2400" spc="-5" dirty="0">
                <a:solidFill>
                  <a:schemeClr val="tx1"/>
                </a:solidFill>
                <a:latin typeface="Arial"/>
                <a:cs typeface="Arial"/>
              </a:rPr>
              <a:t>Features of MongoDB</a:t>
            </a:r>
            <a:br>
              <a:rPr lang="en-US" sz="2400" spc="-5" dirty="0">
                <a:solidFill>
                  <a:srgbClr val="595959"/>
                </a:solidFill>
                <a:latin typeface="Arial"/>
                <a:cs typeface="Arial"/>
              </a:rPr>
            </a:br>
            <a:endParaRPr lang="en-US" dirty="0"/>
          </a:p>
        </p:txBody>
      </p:sp>
      <p:sp>
        <p:nvSpPr>
          <p:cNvPr id="4" name="Subtitle 3">
            <a:extLst>
              <a:ext uri="{FF2B5EF4-FFF2-40B4-BE49-F238E27FC236}">
                <a16:creationId xmlns:a16="http://schemas.microsoft.com/office/drawing/2014/main" id="{DCA48ECD-B6D3-B0E9-D549-BD13FE5C9661}"/>
              </a:ext>
            </a:extLst>
          </p:cNvPr>
          <p:cNvSpPr>
            <a:spLocks noGrp="1"/>
          </p:cNvSpPr>
          <p:nvPr>
            <p:ph type="subTitle" idx="1"/>
          </p:nvPr>
        </p:nvSpPr>
        <p:spPr>
          <a:xfrm>
            <a:off x="254075" y="1354900"/>
            <a:ext cx="4045200" cy="504073"/>
          </a:xfrm>
        </p:spPr>
        <p:txBody>
          <a:bodyPr/>
          <a:lstStyle/>
          <a:p>
            <a:r>
              <a:rPr lang="en-GB" spc="-25" dirty="0">
                <a:solidFill>
                  <a:srgbClr val="595959"/>
                </a:solidFill>
                <a:latin typeface="Arial"/>
                <a:cs typeface="Arial"/>
              </a:rPr>
              <a:t>Features</a:t>
            </a:r>
            <a:endParaRPr lang="en-US" spc="-25" dirty="0">
              <a:solidFill>
                <a:srgbClr val="595959"/>
              </a:solidFill>
              <a:latin typeface="Arial"/>
              <a:cs typeface="Arial"/>
            </a:endParaRPr>
          </a:p>
          <a:p>
            <a:endParaRPr lang="en-US" dirty="0"/>
          </a:p>
        </p:txBody>
      </p:sp>
      <p:sp>
        <p:nvSpPr>
          <p:cNvPr id="7" name="Text Placeholder 6">
            <a:extLst>
              <a:ext uri="{FF2B5EF4-FFF2-40B4-BE49-F238E27FC236}">
                <a16:creationId xmlns:a16="http://schemas.microsoft.com/office/drawing/2014/main" id="{C28C8ACE-A3A1-1818-5830-CE113B2C9D47}"/>
              </a:ext>
            </a:extLst>
          </p:cNvPr>
          <p:cNvSpPr>
            <a:spLocks noGrp="1"/>
          </p:cNvSpPr>
          <p:nvPr>
            <p:ph type="body" idx="2"/>
          </p:nvPr>
        </p:nvSpPr>
        <p:spPr>
          <a:xfrm>
            <a:off x="358175" y="2053271"/>
            <a:ext cx="3837000" cy="2894504"/>
          </a:xfrm>
        </p:spPr>
        <p:txBody>
          <a:bodyPr/>
          <a:lstStyle/>
          <a:p>
            <a:pPr marL="297815" marR="7620" indent="-285750" algn="just">
              <a:spcBef>
                <a:spcPts val="100"/>
              </a:spcBef>
              <a:tabLst>
                <a:tab pos="349250" algn="l"/>
              </a:tabLst>
            </a:pPr>
            <a:r>
              <a:rPr lang="en-US" sz="1400" dirty="0">
                <a:latin typeface="Arial" pitchFamily="34" charset="0"/>
                <a:cs typeface="Arial" pitchFamily="34" charset="0"/>
              </a:rPr>
              <a:t>Support ad hoc queries</a:t>
            </a:r>
          </a:p>
          <a:p>
            <a:pPr marL="297815" marR="7620" indent="-285750" algn="just">
              <a:spcBef>
                <a:spcPts val="100"/>
              </a:spcBef>
              <a:tabLst>
                <a:tab pos="349250" algn="l"/>
              </a:tabLst>
            </a:pPr>
            <a:r>
              <a:rPr lang="en-US" sz="1400" dirty="0">
                <a:latin typeface="Arial" pitchFamily="34" charset="0"/>
                <a:cs typeface="Arial" pitchFamily="34" charset="0"/>
              </a:rPr>
              <a:t> Indexing</a:t>
            </a:r>
          </a:p>
          <a:p>
            <a:pPr marL="297815" marR="7620" indent="-285750" algn="just">
              <a:spcBef>
                <a:spcPts val="100"/>
              </a:spcBef>
              <a:tabLst>
                <a:tab pos="349250" algn="l"/>
              </a:tabLst>
            </a:pPr>
            <a:r>
              <a:rPr lang="en-GB" sz="1400" dirty="0">
                <a:latin typeface="Arial" pitchFamily="34" charset="0"/>
                <a:cs typeface="Arial" pitchFamily="34" charset="0"/>
              </a:rPr>
              <a:t> </a:t>
            </a:r>
            <a:r>
              <a:rPr lang="en-US" sz="1400" dirty="0">
                <a:latin typeface="Arial" pitchFamily="34" charset="0"/>
                <a:cs typeface="Arial" pitchFamily="34" charset="0"/>
              </a:rPr>
              <a:t>Replication</a:t>
            </a:r>
          </a:p>
          <a:p>
            <a:pPr marL="297815" marR="7620" indent="-285750" algn="just">
              <a:spcBef>
                <a:spcPts val="100"/>
              </a:spcBef>
              <a:tabLst>
                <a:tab pos="349250" algn="l"/>
              </a:tabLst>
            </a:pPr>
            <a:r>
              <a:rPr lang="en-GB" sz="1400" dirty="0">
                <a:latin typeface="Arial" pitchFamily="34" charset="0"/>
                <a:cs typeface="Arial" pitchFamily="34" charset="0"/>
              </a:rPr>
              <a:t> </a:t>
            </a:r>
            <a:r>
              <a:rPr lang="en-US" sz="1400" dirty="0">
                <a:latin typeface="Arial" pitchFamily="34" charset="0"/>
                <a:cs typeface="Arial" pitchFamily="34" charset="0"/>
              </a:rPr>
              <a:t>Load balancing</a:t>
            </a:r>
          </a:p>
          <a:p>
            <a:pPr marL="297815" marR="7620" indent="-285750" algn="just">
              <a:spcBef>
                <a:spcPts val="100"/>
              </a:spcBef>
              <a:tabLst>
                <a:tab pos="349250" algn="l"/>
              </a:tabLst>
            </a:pPr>
            <a:r>
              <a:rPr lang="en-GB" sz="1400" dirty="0">
                <a:latin typeface="Arial" pitchFamily="34" charset="0"/>
                <a:cs typeface="Arial" pitchFamily="34" charset="0"/>
              </a:rPr>
              <a:t> Supports map reduce and aggregation tools.</a:t>
            </a:r>
          </a:p>
          <a:p>
            <a:pPr marL="297815" marR="7620" indent="-285750" algn="just">
              <a:spcBef>
                <a:spcPts val="100"/>
              </a:spcBef>
              <a:tabLst>
                <a:tab pos="349250" algn="l"/>
              </a:tabLst>
            </a:pPr>
            <a:r>
              <a:rPr lang="en-GB" sz="1400" dirty="0">
                <a:latin typeface="Arial" pitchFamily="34" charset="0"/>
                <a:cs typeface="Arial" pitchFamily="34" charset="0"/>
              </a:rPr>
              <a:t> Uses JavaScript instead of Procedures.</a:t>
            </a:r>
          </a:p>
          <a:p>
            <a:pPr marL="297815" marR="7620" indent="-285750" algn="just">
              <a:spcBef>
                <a:spcPts val="100"/>
              </a:spcBef>
              <a:tabLst>
                <a:tab pos="349250" algn="l"/>
              </a:tabLst>
            </a:pPr>
            <a:r>
              <a:rPr lang="en-GB" sz="1400" dirty="0">
                <a:latin typeface="Arial" pitchFamily="34" charset="0"/>
                <a:cs typeface="Arial" pitchFamily="34" charset="0"/>
              </a:rPr>
              <a:t> </a:t>
            </a:r>
            <a:r>
              <a:rPr lang="en-US" sz="1400" dirty="0">
                <a:latin typeface="Arial" pitchFamily="34" charset="0"/>
                <a:cs typeface="Arial" pitchFamily="34" charset="0"/>
              </a:rPr>
              <a:t>Provides high performance.</a:t>
            </a:r>
          </a:p>
          <a:p>
            <a:pPr marL="297815" marR="7620" indent="-285750" algn="just">
              <a:spcBef>
                <a:spcPts val="100"/>
              </a:spcBef>
              <a:tabLst>
                <a:tab pos="349250" algn="l"/>
              </a:tabLst>
            </a:pPr>
            <a:r>
              <a:rPr lang="en-GB" sz="1400" dirty="0">
                <a:latin typeface="Arial" pitchFamily="34" charset="0"/>
                <a:cs typeface="Arial" pitchFamily="34" charset="0"/>
              </a:rPr>
              <a:t>Stores files of any size easily without complicating your stack.</a:t>
            </a:r>
          </a:p>
          <a:p>
            <a:pPr marL="139700" indent="0">
              <a:buNone/>
            </a:pPr>
            <a:endParaRPr lang="en-US" dirty="0"/>
          </a:p>
        </p:txBody>
      </p:sp>
      <p:sp>
        <p:nvSpPr>
          <p:cNvPr id="9" name="Text Placeholder 8">
            <a:extLst>
              <a:ext uri="{FF2B5EF4-FFF2-40B4-BE49-F238E27FC236}">
                <a16:creationId xmlns:a16="http://schemas.microsoft.com/office/drawing/2014/main" id="{22ED29AE-43A6-9057-C97C-EE99B66E1F38}"/>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167512236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97589" y="792378"/>
            <a:ext cx="4143404"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sp>
        <p:nvSpPr>
          <p:cNvPr id="3" name="Title 2">
            <a:extLst>
              <a:ext uri="{FF2B5EF4-FFF2-40B4-BE49-F238E27FC236}">
                <a16:creationId xmlns:a16="http://schemas.microsoft.com/office/drawing/2014/main" id="{967FEE92-C840-9709-AA3B-ADAA8DF3B4A7}"/>
              </a:ext>
            </a:extLst>
          </p:cNvPr>
          <p:cNvSpPr>
            <a:spLocks noGrp="1"/>
          </p:cNvSpPr>
          <p:nvPr>
            <p:ph type="title"/>
          </p:nvPr>
        </p:nvSpPr>
        <p:spPr/>
        <p:txBody>
          <a:bodyPr/>
          <a:lstStyle/>
          <a:p>
            <a:r>
              <a:rPr lang="en-US" sz="2400" spc="-5" dirty="0">
                <a:solidFill>
                  <a:schemeClr val="tx1"/>
                </a:solidFill>
                <a:latin typeface="Arial"/>
                <a:cs typeface="Arial"/>
              </a:rPr>
              <a:t>Create database, collection, Document &amp; Data </a:t>
            </a:r>
            <a:br>
              <a:rPr lang="en-US" sz="2400" spc="-5" dirty="0">
                <a:solidFill>
                  <a:srgbClr val="595959"/>
                </a:solidFill>
                <a:latin typeface="Arial"/>
                <a:cs typeface="Arial"/>
              </a:rPr>
            </a:br>
            <a:endParaRPr lang="en-US" dirty="0"/>
          </a:p>
        </p:txBody>
      </p:sp>
      <p:sp>
        <p:nvSpPr>
          <p:cNvPr id="4" name="Subtitle 3">
            <a:extLst>
              <a:ext uri="{FF2B5EF4-FFF2-40B4-BE49-F238E27FC236}">
                <a16:creationId xmlns:a16="http://schemas.microsoft.com/office/drawing/2014/main" id="{B3E1FBD5-04D0-EE17-2649-3D37ACA152AA}"/>
              </a:ext>
            </a:extLst>
          </p:cNvPr>
          <p:cNvSpPr>
            <a:spLocks noGrp="1"/>
          </p:cNvSpPr>
          <p:nvPr>
            <p:ph type="subTitle" idx="1"/>
          </p:nvPr>
        </p:nvSpPr>
        <p:spPr>
          <a:xfrm>
            <a:off x="254075" y="1531094"/>
            <a:ext cx="4045200" cy="641400"/>
          </a:xfrm>
        </p:spPr>
        <p:txBody>
          <a:bodyPr/>
          <a:lstStyle/>
          <a:p>
            <a:r>
              <a:rPr lang="en-GB" dirty="0"/>
              <a:t>Database</a:t>
            </a:r>
            <a:endParaRPr lang="en-US" spc="-25" dirty="0">
              <a:solidFill>
                <a:srgbClr val="595959"/>
              </a:solidFill>
              <a:latin typeface="Arial"/>
              <a:cs typeface="Arial"/>
            </a:endParaRPr>
          </a:p>
          <a:p>
            <a:endParaRPr lang="en-US" dirty="0"/>
          </a:p>
        </p:txBody>
      </p:sp>
      <p:sp>
        <p:nvSpPr>
          <p:cNvPr id="9" name="Text Placeholder 8">
            <a:extLst>
              <a:ext uri="{FF2B5EF4-FFF2-40B4-BE49-F238E27FC236}">
                <a16:creationId xmlns:a16="http://schemas.microsoft.com/office/drawing/2014/main" id="{9F312E1F-650B-397B-4ADD-5761BFF6684C}"/>
              </a:ext>
            </a:extLst>
          </p:cNvPr>
          <p:cNvSpPr>
            <a:spLocks noGrp="1"/>
          </p:cNvSpPr>
          <p:nvPr>
            <p:ph type="body" idx="2"/>
          </p:nvPr>
        </p:nvSpPr>
        <p:spPr>
          <a:xfrm>
            <a:off x="344131" y="2400762"/>
            <a:ext cx="3837000" cy="1753800"/>
          </a:xfrm>
        </p:spPr>
        <p:txBody>
          <a:bodyPr/>
          <a:lstStyle/>
          <a:p>
            <a:pPr marL="297815" marR="7620" indent="-285750" algn="just">
              <a:spcBef>
                <a:spcPts val="100"/>
              </a:spcBef>
              <a:tabLst>
                <a:tab pos="349250" algn="l"/>
              </a:tabLst>
            </a:pPr>
            <a:r>
              <a:rPr lang="en-US" sz="1400" dirty="0">
                <a:latin typeface="Arial" pitchFamily="34" charset="0"/>
                <a:cs typeface="Arial" pitchFamily="34" charset="0"/>
              </a:rPr>
              <a:t>Database is a physical container for collections.</a:t>
            </a:r>
          </a:p>
          <a:p>
            <a:pPr marL="297815" marR="7620" indent="-285750" algn="just">
              <a:spcBef>
                <a:spcPts val="100"/>
              </a:spcBef>
              <a:tabLst>
                <a:tab pos="349250" algn="l"/>
              </a:tabLst>
            </a:pPr>
            <a:r>
              <a:rPr lang="en-US" sz="1400" dirty="0">
                <a:latin typeface="Arial" pitchFamily="34" charset="0"/>
                <a:cs typeface="Arial" pitchFamily="34" charset="0"/>
              </a:rPr>
              <a:t>Each database gets its own set of files on the file system.</a:t>
            </a:r>
          </a:p>
          <a:p>
            <a:pPr marL="297815" marR="7620" indent="-285750" algn="just">
              <a:spcBef>
                <a:spcPts val="100"/>
              </a:spcBef>
              <a:tabLst>
                <a:tab pos="349250" algn="l"/>
              </a:tabLst>
            </a:pPr>
            <a:r>
              <a:rPr lang="en-GB" sz="1400" dirty="0">
                <a:latin typeface="Arial" pitchFamily="34" charset="0"/>
                <a:cs typeface="Arial" pitchFamily="34" charset="0"/>
              </a:rPr>
              <a:t> </a:t>
            </a:r>
            <a:r>
              <a:rPr lang="en-US" sz="1400" dirty="0">
                <a:latin typeface="Arial" pitchFamily="34" charset="0"/>
                <a:cs typeface="Arial" pitchFamily="34" charset="0"/>
              </a:rPr>
              <a:t>A single MongoDB server typically has multiple databases</a:t>
            </a:r>
            <a:endParaRPr lang="en-GB" sz="1400" dirty="0">
              <a:latin typeface="Arial" pitchFamily="34" charset="0"/>
              <a:cs typeface="Arial" pitchFamily="34" charset="0"/>
            </a:endParaRPr>
          </a:p>
          <a:p>
            <a:pPr marL="139700" indent="0">
              <a:buNone/>
            </a:pPr>
            <a:endParaRPr lang="en-US" dirty="0"/>
          </a:p>
        </p:txBody>
      </p:sp>
      <p:sp>
        <p:nvSpPr>
          <p:cNvPr id="10" name="Text Placeholder 9">
            <a:extLst>
              <a:ext uri="{FF2B5EF4-FFF2-40B4-BE49-F238E27FC236}">
                <a16:creationId xmlns:a16="http://schemas.microsoft.com/office/drawing/2014/main" id="{F65AD4BD-3A29-E683-4C60-A1CCB72381F8}"/>
              </a:ext>
            </a:extLst>
          </p:cNvPr>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52425539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902844" y="694078"/>
            <a:ext cx="4143404"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sp>
        <p:nvSpPr>
          <p:cNvPr id="7" name="object 4">
            <a:extLst>
              <a:ext uri="{FF2B5EF4-FFF2-40B4-BE49-F238E27FC236}">
                <a16:creationId xmlns:a16="http://schemas.microsoft.com/office/drawing/2014/main" id="{FE037F46-7644-CC6C-B58C-EE4A2361B9E6}"/>
              </a:ext>
            </a:extLst>
          </p:cNvPr>
          <p:cNvSpPr txBox="1"/>
          <p:nvPr/>
        </p:nvSpPr>
        <p:spPr>
          <a:xfrm>
            <a:off x="5646205" y="2172494"/>
            <a:ext cx="4071966" cy="1141338"/>
          </a:xfrm>
          <a:prstGeom prst="rect">
            <a:avLst/>
          </a:prstGeom>
        </p:spPr>
        <p:txBody>
          <a:bodyPr vert="horz" wrap="square" lIns="0" tIns="12700" rIns="0" bIns="0" rtlCol="0">
            <a:spAutoFit/>
          </a:bodyPr>
          <a:lstStyle/>
          <a:p>
            <a:pPr marL="348615" marR="7620" indent="-336550" algn="just">
              <a:spcBef>
                <a:spcPts val="100"/>
              </a:spcBef>
              <a:buFont typeface="Arial" pitchFamily="34" charset="0"/>
              <a:buChar char="•"/>
              <a:tabLst>
                <a:tab pos="349250" algn="l"/>
              </a:tabLst>
            </a:pPr>
            <a:endParaRPr lang="en-GB" sz="1400" dirty="0">
              <a:latin typeface="Arial" pitchFamily="34" charset="0"/>
              <a:cs typeface="Arial" pitchFamily="34" charset="0"/>
            </a:endParaRPr>
          </a:p>
          <a:p>
            <a:pPr marL="348615" marR="7620" indent="-336550" algn="just">
              <a:spcBef>
                <a:spcPts val="100"/>
              </a:spcBef>
              <a:tabLst>
                <a:tab pos="349250" algn="l"/>
              </a:tabLst>
            </a:pPr>
            <a:r>
              <a:rPr lang="en-US" sz="1400" dirty="0">
                <a:latin typeface="Arial" pitchFamily="34" charset="0"/>
                <a:cs typeface="Arial" pitchFamily="34" charset="0"/>
              </a:rPr>
              <a:t>	</a:t>
            </a:r>
            <a:r>
              <a:rPr lang="en-US" sz="1400" b="1" dirty="0"/>
              <a:t> </a:t>
            </a:r>
          </a:p>
          <a:p>
            <a:pPr marL="348615" marR="7620" indent="-336550" algn="just">
              <a:spcBef>
                <a:spcPts val="100"/>
              </a:spcBef>
              <a:tabLst>
                <a:tab pos="349250" algn="l"/>
              </a:tabLst>
            </a:pPr>
            <a:r>
              <a:rPr lang="en-US" sz="1400" b="1" dirty="0"/>
              <a:t> </a:t>
            </a:r>
            <a:endParaRPr lang="en-US" sz="1400" dirty="0">
              <a:latin typeface="Arial" pitchFamily="34" charset="0"/>
              <a:cs typeface="Arial" pitchFamily="34" charset="0"/>
            </a:endParaRPr>
          </a:p>
          <a:p>
            <a:pPr marL="348615" marR="7620" indent="-336550" algn="just">
              <a:spcBef>
                <a:spcPts val="100"/>
              </a:spcBef>
              <a:tabLst>
                <a:tab pos="349250" algn="l"/>
              </a:tabLst>
            </a:pPr>
            <a:endParaRPr lang="en-GB" sz="1400" dirty="0">
              <a:latin typeface="Arial" pitchFamily="34" charset="0"/>
              <a:cs typeface="Arial" pitchFamily="34" charset="0"/>
            </a:endParaRPr>
          </a:p>
          <a:p>
            <a:pPr marL="348615" marR="7620" indent="-336550" algn="just">
              <a:spcBef>
                <a:spcPts val="100"/>
              </a:spcBef>
              <a:tabLst>
                <a:tab pos="349250" algn="l"/>
              </a:tabLst>
            </a:pPr>
            <a:endParaRPr lang="en-US" sz="1400" dirty="0">
              <a:latin typeface="Arial" pitchFamily="34" charset="0"/>
              <a:cs typeface="Arial" pitchFamily="34" charset="0"/>
            </a:endParaRPr>
          </a:p>
        </p:txBody>
      </p:sp>
      <p:sp>
        <p:nvSpPr>
          <p:cNvPr id="3" name="Title 2">
            <a:extLst>
              <a:ext uri="{FF2B5EF4-FFF2-40B4-BE49-F238E27FC236}">
                <a16:creationId xmlns:a16="http://schemas.microsoft.com/office/drawing/2014/main" id="{16D2369F-F5D9-E4D5-7FFB-4CE6B68C9503}"/>
              </a:ext>
            </a:extLst>
          </p:cNvPr>
          <p:cNvSpPr>
            <a:spLocks noGrp="1"/>
          </p:cNvSpPr>
          <p:nvPr>
            <p:ph type="title"/>
          </p:nvPr>
        </p:nvSpPr>
        <p:spPr>
          <a:xfrm>
            <a:off x="254075" y="899617"/>
            <a:ext cx="4045200" cy="641400"/>
          </a:xfrm>
        </p:spPr>
        <p:txBody>
          <a:bodyPr/>
          <a:lstStyle/>
          <a:p>
            <a:r>
              <a:rPr lang="en-US" sz="2400" spc="-5" dirty="0">
                <a:solidFill>
                  <a:schemeClr val="tx1"/>
                </a:solidFill>
                <a:latin typeface="Arial"/>
                <a:cs typeface="Arial"/>
              </a:rPr>
              <a:t>Create database, collection, Document &amp; Data </a:t>
            </a:r>
            <a:br>
              <a:rPr lang="en-US" sz="2400" spc="-5" dirty="0">
                <a:solidFill>
                  <a:srgbClr val="595959"/>
                </a:solidFill>
                <a:latin typeface="Arial"/>
                <a:cs typeface="Arial"/>
              </a:rPr>
            </a:br>
            <a:endParaRPr lang="en-US" dirty="0"/>
          </a:p>
        </p:txBody>
      </p:sp>
      <p:sp>
        <p:nvSpPr>
          <p:cNvPr id="4" name="Subtitle 3">
            <a:extLst>
              <a:ext uri="{FF2B5EF4-FFF2-40B4-BE49-F238E27FC236}">
                <a16:creationId xmlns:a16="http://schemas.microsoft.com/office/drawing/2014/main" id="{4FFAF3F2-AE69-FCE7-F889-06C61C925228}"/>
              </a:ext>
            </a:extLst>
          </p:cNvPr>
          <p:cNvSpPr>
            <a:spLocks noGrp="1"/>
          </p:cNvSpPr>
          <p:nvPr>
            <p:ph type="subTitle" idx="1"/>
          </p:nvPr>
        </p:nvSpPr>
        <p:spPr>
          <a:xfrm>
            <a:off x="254075" y="1701237"/>
            <a:ext cx="4045200" cy="641400"/>
          </a:xfrm>
        </p:spPr>
        <p:txBody>
          <a:bodyPr/>
          <a:lstStyle/>
          <a:p>
            <a:r>
              <a:rPr lang="en-GB" dirty="0"/>
              <a:t>Database</a:t>
            </a:r>
            <a:endParaRPr lang="en-US" spc="-25" dirty="0">
              <a:solidFill>
                <a:srgbClr val="595959"/>
              </a:solidFill>
              <a:latin typeface="Arial"/>
              <a:cs typeface="Arial"/>
            </a:endParaRPr>
          </a:p>
          <a:p>
            <a:endParaRPr lang="en-US" dirty="0"/>
          </a:p>
        </p:txBody>
      </p:sp>
      <p:sp>
        <p:nvSpPr>
          <p:cNvPr id="9" name="Text Placeholder 8">
            <a:extLst>
              <a:ext uri="{FF2B5EF4-FFF2-40B4-BE49-F238E27FC236}">
                <a16:creationId xmlns:a16="http://schemas.microsoft.com/office/drawing/2014/main" id="{393CC39D-0AEA-9DFB-D0E0-9C3D6A834BD5}"/>
              </a:ext>
            </a:extLst>
          </p:cNvPr>
          <p:cNvSpPr>
            <a:spLocks noGrp="1"/>
          </p:cNvSpPr>
          <p:nvPr>
            <p:ph type="body" idx="2"/>
          </p:nvPr>
        </p:nvSpPr>
        <p:spPr>
          <a:xfrm>
            <a:off x="357158" y="2526689"/>
            <a:ext cx="3837000" cy="1753800"/>
          </a:xfrm>
        </p:spPr>
        <p:txBody>
          <a:bodyPr/>
          <a:lstStyle/>
          <a:p>
            <a:pPr marL="297815" marR="7620" indent="-285750" algn="just">
              <a:spcBef>
                <a:spcPts val="100"/>
              </a:spcBef>
              <a:tabLst>
                <a:tab pos="349250" algn="l"/>
              </a:tabLst>
            </a:pPr>
            <a:r>
              <a:rPr lang="en-US" sz="1400" dirty="0">
                <a:latin typeface="Arial" pitchFamily="34" charset="0"/>
                <a:cs typeface="Arial" pitchFamily="34" charset="0"/>
              </a:rPr>
              <a:t>To create a new database:</a:t>
            </a:r>
          </a:p>
          <a:p>
            <a:pPr marL="12065" marR="7620" indent="0" algn="just">
              <a:spcBef>
                <a:spcPts val="100"/>
              </a:spcBef>
              <a:buNone/>
              <a:tabLst>
                <a:tab pos="349250" algn="l"/>
              </a:tabLst>
            </a:pPr>
            <a:r>
              <a:rPr lang="en-US" b="1" dirty="0">
                <a:latin typeface="Arial" pitchFamily="34" charset="0"/>
                <a:cs typeface="Arial" pitchFamily="34" charset="0"/>
              </a:rPr>
              <a:t>	</a:t>
            </a:r>
            <a:r>
              <a:rPr lang="en-US" sz="1400" b="1" dirty="0">
                <a:latin typeface="Arial" pitchFamily="34" charset="0"/>
                <a:cs typeface="Arial" pitchFamily="34" charset="0"/>
              </a:rPr>
              <a:t>use DATABASE_NAME</a:t>
            </a:r>
          </a:p>
          <a:p>
            <a:pPr marL="297815" marR="7620" indent="-285750" algn="just">
              <a:spcBef>
                <a:spcPts val="100"/>
              </a:spcBef>
              <a:tabLst>
                <a:tab pos="349250" algn="l"/>
              </a:tabLst>
            </a:pPr>
            <a:r>
              <a:rPr lang="en-GB" sz="1400" dirty="0">
                <a:latin typeface="Arial" pitchFamily="34" charset="0"/>
                <a:cs typeface="Arial" pitchFamily="34" charset="0"/>
              </a:rPr>
              <a:t> </a:t>
            </a:r>
            <a:r>
              <a:rPr lang="en-US" sz="1400" dirty="0">
                <a:latin typeface="Arial" pitchFamily="34" charset="0"/>
                <a:cs typeface="Arial" pitchFamily="34" charset="0"/>
              </a:rPr>
              <a:t>To check currently selected </a:t>
            </a:r>
            <a:r>
              <a:rPr lang="en-US" sz="1400" dirty="0" err="1">
                <a:latin typeface="Arial" pitchFamily="34" charset="0"/>
                <a:cs typeface="Arial" pitchFamily="34" charset="0"/>
              </a:rPr>
              <a:t>database:</a:t>
            </a:r>
            <a:r>
              <a:rPr lang="en-US" sz="1400" b="1" dirty="0" err="1">
                <a:latin typeface="Arial" pitchFamily="34" charset="0"/>
                <a:cs typeface="Arial" pitchFamily="34" charset="0"/>
              </a:rPr>
              <a:t>db</a:t>
            </a:r>
            <a:endParaRPr lang="en-US" sz="1400" b="1" dirty="0">
              <a:latin typeface="Arial" pitchFamily="34" charset="0"/>
              <a:cs typeface="Arial" pitchFamily="34" charset="0"/>
            </a:endParaRPr>
          </a:p>
          <a:p>
            <a:pPr marL="297815" marR="7620" indent="-285750" algn="just">
              <a:spcBef>
                <a:spcPts val="100"/>
              </a:spcBef>
              <a:tabLst>
                <a:tab pos="349250" algn="l"/>
              </a:tabLst>
            </a:pPr>
            <a:r>
              <a:rPr lang="en-US" sz="1400" dirty="0">
                <a:latin typeface="Arial" pitchFamily="34" charset="0"/>
                <a:cs typeface="Arial" pitchFamily="34" charset="0"/>
              </a:rPr>
              <a:t>To check databases list: </a:t>
            </a:r>
            <a:r>
              <a:rPr lang="en-US" sz="1400" b="1" dirty="0">
                <a:latin typeface="Arial" pitchFamily="34" charset="0"/>
                <a:cs typeface="Arial" pitchFamily="34" charset="0"/>
              </a:rPr>
              <a:t>show </a:t>
            </a:r>
            <a:r>
              <a:rPr lang="en-US" sz="1400" b="1" dirty="0" err="1">
                <a:latin typeface="Arial" pitchFamily="34" charset="0"/>
                <a:cs typeface="Arial" pitchFamily="34" charset="0"/>
              </a:rPr>
              <a:t>dbs</a:t>
            </a:r>
            <a:endParaRPr lang="en-US" sz="1400" b="1" dirty="0">
              <a:latin typeface="Arial" pitchFamily="34" charset="0"/>
              <a:cs typeface="Arial" pitchFamily="34" charset="0"/>
            </a:endParaRPr>
          </a:p>
          <a:p>
            <a:endParaRPr lang="en-US" dirty="0"/>
          </a:p>
        </p:txBody>
      </p:sp>
      <p:sp>
        <p:nvSpPr>
          <p:cNvPr id="10" name="Text Placeholder 9">
            <a:extLst>
              <a:ext uri="{FF2B5EF4-FFF2-40B4-BE49-F238E27FC236}">
                <a16:creationId xmlns:a16="http://schemas.microsoft.com/office/drawing/2014/main" id="{C75685D3-3108-D05A-4A17-7D46ED3873B9}"/>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129638632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572000" y="234299"/>
            <a:ext cx="4143404"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3167904856"/>
              </p:ext>
            </p:extLst>
          </p:nvPr>
        </p:nvGraphicFramePr>
        <p:xfrm>
          <a:off x="4572000" y="889312"/>
          <a:ext cx="4572000" cy="3412400"/>
        </p:xfrm>
        <a:graphic>
          <a:graphicData uri="http://schemas.openxmlformats.org/drawingml/2006/table">
            <a:tbl>
              <a:tblPr/>
              <a:tblGrid>
                <a:gridCol w="751805">
                  <a:extLst>
                    <a:ext uri="{9D8B030D-6E8A-4147-A177-3AD203B41FA5}">
                      <a16:colId xmlns:a16="http://schemas.microsoft.com/office/drawing/2014/main" val="20000"/>
                    </a:ext>
                  </a:extLst>
                </a:gridCol>
                <a:gridCol w="723447">
                  <a:extLst>
                    <a:ext uri="{9D8B030D-6E8A-4147-A177-3AD203B41FA5}">
                      <a16:colId xmlns:a16="http://schemas.microsoft.com/office/drawing/2014/main" val="20001"/>
                    </a:ext>
                  </a:extLst>
                </a:gridCol>
                <a:gridCol w="3096748">
                  <a:extLst>
                    <a:ext uri="{9D8B030D-6E8A-4147-A177-3AD203B41FA5}">
                      <a16:colId xmlns:a16="http://schemas.microsoft.com/office/drawing/2014/main" val="20002"/>
                    </a:ext>
                  </a:extLst>
                </a:gridCol>
              </a:tblGrid>
              <a:tr h="253225">
                <a:tc>
                  <a:txBody>
                    <a:bodyPr/>
                    <a:lstStyle/>
                    <a:p>
                      <a:pPr algn="ctr">
                        <a:lnSpc>
                          <a:spcPct val="107000"/>
                        </a:lnSpc>
                        <a:spcAft>
                          <a:spcPts val="0"/>
                        </a:spcAft>
                      </a:pPr>
                      <a:r>
                        <a:rPr lang="en-US" sz="1200" b="1" dirty="0">
                          <a:solidFill>
                            <a:srgbClr val="212529"/>
                          </a:solidFill>
                          <a:latin typeface="Times New Roman"/>
                          <a:ea typeface="Times New Roman"/>
                          <a:cs typeface="Times New Roman"/>
                        </a:rPr>
                        <a:t>Field</a:t>
                      </a:r>
                      <a:endParaRPr lang="en-US" sz="1100" dirty="0">
                        <a:latin typeface="Calibri"/>
                        <a:ea typeface="Calibri"/>
                        <a:cs typeface="Times New Roman"/>
                      </a:endParaRPr>
                    </a:p>
                  </a:txBody>
                  <a:tcPr marL="60960" marR="60960" marT="60960" marB="6096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algn="ctr">
                        <a:lnSpc>
                          <a:spcPct val="107000"/>
                        </a:lnSpc>
                        <a:spcAft>
                          <a:spcPts val="0"/>
                        </a:spcAft>
                      </a:pPr>
                      <a:r>
                        <a:rPr lang="en-US" sz="1200" b="1">
                          <a:solidFill>
                            <a:srgbClr val="212529"/>
                          </a:solidFill>
                          <a:latin typeface="Times New Roman"/>
                          <a:ea typeface="Times New Roman"/>
                          <a:cs typeface="Times New Roman"/>
                        </a:rPr>
                        <a:t>Type</a:t>
                      </a:r>
                      <a:endParaRPr lang="en-US" sz="1100">
                        <a:latin typeface="Calibri"/>
                        <a:ea typeface="Calibri"/>
                        <a:cs typeface="Times New Roman"/>
                      </a:endParaRPr>
                    </a:p>
                  </a:txBody>
                  <a:tcPr marL="60960" marR="60960" marT="60960" marB="6096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tc>
                  <a:txBody>
                    <a:bodyPr/>
                    <a:lstStyle/>
                    <a:p>
                      <a:pPr algn="ctr">
                        <a:lnSpc>
                          <a:spcPct val="107000"/>
                        </a:lnSpc>
                        <a:spcAft>
                          <a:spcPts val="0"/>
                        </a:spcAft>
                      </a:pPr>
                      <a:r>
                        <a:rPr lang="en-US" sz="1200" b="1" dirty="0">
                          <a:solidFill>
                            <a:srgbClr val="212529"/>
                          </a:solidFill>
                          <a:latin typeface="Times New Roman"/>
                          <a:ea typeface="Times New Roman"/>
                          <a:cs typeface="Times New Roman"/>
                        </a:rPr>
                        <a:t>Description</a:t>
                      </a:r>
                      <a:endParaRPr lang="en-US" sz="1100" dirty="0">
                        <a:latin typeface="Calibri"/>
                        <a:ea typeface="Calibri"/>
                        <a:cs typeface="Times New Roman"/>
                      </a:endParaRPr>
                    </a:p>
                  </a:txBody>
                  <a:tcPr marL="60960" marR="60960" marT="60960" marB="6096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1218515">
                <a:tc>
                  <a:txBody>
                    <a:bodyPr/>
                    <a:lstStyle/>
                    <a:p>
                      <a:pPr algn="ctr">
                        <a:lnSpc>
                          <a:spcPct val="107000"/>
                        </a:lnSpc>
                        <a:spcAft>
                          <a:spcPts val="0"/>
                        </a:spcAft>
                      </a:pPr>
                      <a:r>
                        <a:rPr lang="en-US" sz="1200" dirty="0">
                          <a:solidFill>
                            <a:srgbClr val="212529"/>
                          </a:solidFill>
                          <a:latin typeface="Times New Roman"/>
                          <a:ea typeface="Times New Roman"/>
                          <a:cs typeface="Times New Roman"/>
                        </a:rPr>
                        <a:t>capped</a:t>
                      </a:r>
                      <a:endParaRPr lang="en-US" sz="1100" dirty="0">
                        <a:latin typeface="Calibri"/>
                        <a:ea typeface="Calibri"/>
                        <a:cs typeface="Times New Roman"/>
                      </a:endParaRPr>
                    </a:p>
                  </a:txBody>
                  <a:tcPr marL="60960" marR="60960" marT="60960" marB="6096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ctr">
                        <a:lnSpc>
                          <a:spcPct val="107000"/>
                        </a:lnSpc>
                        <a:spcAft>
                          <a:spcPts val="0"/>
                        </a:spcAft>
                      </a:pPr>
                      <a:r>
                        <a:rPr lang="en-US" sz="1200" dirty="0">
                          <a:solidFill>
                            <a:srgbClr val="212529"/>
                          </a:solidFill>
                          <a:latin typeface="Times New Roman"/>
                          <a:ea typeface="Times New Roman"/>
                          <a:cs typeface="Times New Roman"/>
                        </a:rPr>
                        <a:t>Boolean</a:t>
                      </a:r>
                      <a:endParaRPr lang="en-US" sz="1100" dirty="0">
                        <a:latin typeface="Calibri"/>
                        <a:ea typeface="Calibri"/>
                        <a:cs typeface="Times New Roman"/>
                      </a:endParaRPr>
                    </a:p>
                  </a:txBody>
                  <a:tcPr marL="60960" marR="60960" marT="60960" marB="6096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a:lnSpc>
                          <a:spcPct val="107000"/>
                        </a:lnSpc>
                        <a:spcAft>
                          <a:spcPts val="0"/>
                        </a:spcAft>
                      </a:pPr>
                      <a:r>
                        <a:rPr lang="en-US" sz="1200" dirty="0">
                          <a:solidFill>
                            <a:srgbClr val="212529"/>
                          </a:solidFill>
                          <a:latin typeface="Times New Roman"/>
                          <a:ea typeface="Times New Roman"/>
                          <a:cs typeface="Times New Roman"/>
                        </a:rPr>
                        <a:t>(Optional) If true, enables a capped collection. Capped collection is a fixed size collection that automatically overwrites its oldest entries when it reaches its maximum size. </a:t>
                      </a:r>
                      <a:r>
                        <a:rPr lang="en-US" sz="1200" b="1" dirty="0">
                          <a:solidFill>
                            <a:srgbClr val="212529"/>
                          </a:solidFill>
                          <a:latin typeface="Times New Roman"/>
                          <a:ea typeface="Times New Roman"/>
                          <a:cs typeface="Times New Roman"/>
                        </a:rPr>
                        <a:t>If you specify true, you need to specify size parameter also.</a:t>
                      </a:r>
                      <a:endParaRPr lang="en-US" sz="1100" dirty="0">
                        <a:latin typeface="Calibri"/>
                        <a:ea typeface="Calibri"/>
                        <a:cs typeface="Times New Roman"/>
                      </a:endParaRPr>
                    </a:p>
                  </a:txBody>
                  <a:tcPr marL="60960" marR="60960" marT="60960" marB="6096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574988">
                <a:tc>
                  <a:txBody>
                    <a:bodyPr/>
                    <a:lstStyle/>
                    <a:p>
                      <a:pPr algn="ctr">
                        <a:lnSpc>
                          <a:spcPct val="107000"/>
                        </a:lnSpc>
                        <a:spcAft>
                          <a:spcPts val="0"/>
                        </a:spcAft>
                      </a:pPr>
                      <a:r>
                        <a:rPr lang="en-US" sz="1200">
                          <a:solidFill>
                            <a:srgbClr val="212529"/>
                          </a:solidFill>
                          <a:latin typeface="Times New Roman"/>
                          <a:ea typeface="Times New Roman"/>
                          <a:cs typeface="Times New Roman"/>
                        </a:rPr>
                        <a:t>autoIndexId</a:t>
                      </a:r>
                      <a:endParaRPr lang="en-US" sz="1100">
                        <a:latin typeface="Calibri"/>
                        <a:ea typeface="Calibri"/>
                        <a:cs typeface="Times New Roman"/>
                      </a:endParaRPr>
                    </a:p>
                  </a:txBody>
                  <a:tcPr marL="60960" marR="60960" marT="60960" marB="6096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ctr">
                        <a:lnSpc>
                          <a:spcPct val="107000"/>
                        </a:lnSpc>
                        <a:spcAft>
                          <a:spcPts val="0"/>
                        </a:spcAft>
                      </a:pPr>
                      <a:r>
                        <a:rPr lang="en-US" sz="1200" dirty="0">
                          <a:solidFill>
                            <a:srgbClr val="212529"/>
                          </a:solidFill>
                          <a:latin typeface="Times New Roman"/>
                          <a:ea typeface="Times New Roman"/>
                          <a:cs typeface="Times New Roman"/>
                        </a:rPr>
                        <a:t>Boolean</a:t>
                      </a:r>
                      <a:endParaRPr lang="en-US" sz="1100" dirty="0">
                        <a:latin typeface="Calibri"/>
                        <a:ea typeface="Calibri"/>
                        <a:cs typeface="Times New Roman"/>
                      </a:endParaRPr>
                    </a:p>
                  </a:txBody>
                  <a:tcPr marL="60960" marR="60960" marT="60960" marB="6096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a:lnSpc>
                          <a:spcPct val="107000"/>
                        </a:lnSpc>
                        <a:spcAft>
                          <a:spcPts val="0"/>
                        </a:spcAft>
                      </a:pPr>
                      <a:r>
                        <a:rPr lang="en-US" sz="1200" dirty="0">
                          <a:solidFill>
                            <a:srgbClr val="212529"/>
                          </a:solidFill>
                          <a:latin typeface="Times New Roman"/>
                          <a:ea typeface="Times New Roman"/>
                          <a:cs typeface="Times New Roman"/>
                        </a:rPr>
                        <a:t>(Optional) If true, automatically create index on _id </a:t>
                      </a:r>
                      <a:r>
                        <a:rPr lang="en-US" sz="1200" dirty="0" err="1">
                          <a:solidFill>
                            <a:srgbClr val="212529"/>
                          </a:solidFill>
                          <a:latin typeface="Times New Roman"/>
                          <a:ea typeface="Times New Roman"/>
                          <a:cs typeface="Times New Roman"/>
                        </a:rPr>
                        <a:t>field.s</a:t>
                      </a:r>
                      <a:r>
                        <a:rPr lang="en-US" sz="1200" dirty="0">
                          <a:solidFill>
                            <a:srgbClr val="212529"/>
                          </a:solidFill>
                          <a:latin typeface="Times New Roman"/>
                          <a:ea typeface="Times New Roman"/>
                          <a:cs typeface="Times New Roman"/>
                        </a:rPr>
                        <a:t> Default value is false.</a:t>
                      </a:r>
                      <a:endParaRPr lang="en-US" sz="1100" dirty="0">
                        <a:latin typeface="Calibri"/>
                        <a:ea typeface="Calibri"/>
                        <a:cs typeface="Times New Roman"/>
                      </a:endParaRPr>
                    </a:p>
                  </a:txBody>
                  <a:tcPr marL="60960" marR="60960" marT="60960" marB="6096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735870">
                <a:tc>
                  <a:txBody>
                    <a:bodyPr/>
                    <a:lstStyle/>
                    <a:p>
                      <a:pPr algn="ctr">
                        <a:lnSpc>
                          <a:spcPct val="107000"/>
                        </a:lnSpc>
                        <a:spcAft>
                          <a:spcPts val="0"/>
                        </a:spcAft>
                      </a:pPr>
                      <a:r>
                        <a:rPr lang="en-US" sz="1200">
                          <a:solidFill>
                            <a:srgbClr val="212529"/>
                          </a:solidFill>
                          <a:latin typeface="Times New Roman"/>
                          <a:ea typeface="Times New Roman"/>
                          <a:cs typeface="Times New Roman"/>
                        </a:rPr>
                        <a:t>size</a:t>
                      </a:r>
                      <a:endParaRPr lang="en-US" sz="1100">
                        <a:latin typeface="Calibri"/>
                        <a:ea typeface="Calibri"/>
                        <a:cs typeface="Times New Roman"/>
                      </a:endParaRPr>
                    </a:p>
                  </a:txBody>
                  <a:tcPr marL="60960" marR="60960" marT="60960" marB="6096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ctr">
                        <a:lnSpc>
                          <a:spcPct val="107000"/>
                        </a:lnSpc>
                        <a:spcAft>
                          <a:spcPts val="0"/>
                        </a:spcAft>
                      </a:pPr>
                      <a:r>
                        <a:rPr lang="en-US" sz="1200" dirty="0">
                          <a:solidFill>
                            <a:srgbClr val="212529"/>
                          </a:solidFill>
                          <a:latin typeface="Times New Roman"/>
                          <a:ea typeface="Times New Roman"/>
                          <a:cs typeface="Times New Roman"/>
                        </a:rPr>
                        <a:t>number</a:t>
                      </a:r>
                      <a:endParaRPr lang="en-US" sz="1100" dirty="0">
                        <a:latin typeface="Calibri"/>
                        <a:ea typeface="Calibri"/>
                        <a:cs typeface="Times New Roman"/>
                      </a:endParaRPr>
                    </a:p>
                  </a:txBody>
                  <a:tcPr marL="60960" marR="60960" marT="60960" marB="6096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a:lnSpc>
                          <a:spcPct val="107000"/>
                        </a:lnSpc>
                        <a:spcAft>
                          <a:spcPts val="0"/>
                        </a:spcAft>
                      </a:pPr>
                      <a:r>
                        <a:rPr lang="en-US" sz="1200" dirty="0">
                          <a:solidFill>
                            <a:srgbClr val="212529"/>
                          </a:solidFill>
                          <a:latin typeface="Times New Roman"/>
                          <a:ea typeface="Times New Roman"/>
                          <a:cs typeface="Times New Roman"/>
                        </a:rPr>
                        <a:t>(Optional) Specifies a maximum size in bytes for a capped collection. </a:t>
                      </a:r>
                      <a:r>
                        <a:rPr lang="en-US" sz="1200" b="1" dirty="0">
                          <a:solidFill>
                            <a:srgbClr val="212529"/>
                          </a:solidFill>
                          <a:latin typeface="Times New Roman"/>
                          <a:ea typeface="Times New Roman"/>
                          <a:cs typeface="Times New Roman"/>
                        </a:rPr>
                        <a:t>If capped is true, then you need to specify this field also.</a:t>
                      </a:r>
                      <a:endParaRPr lang="en-US" sz="1100" dirty="0">
                        <a:latin typeface="Calibri"/>
                        <a:ea typeface="Calibri"/>
                        <a:cs typeface="Times New Roman"/>
                      </a:endParaRPr>
                    </a:p>
                  </a:txBody>
                  <a:tcPr marL="60960" marR="60960" marT="60960" marB="6096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574988">
                <a:tc>
                  <a:txBody>
                    <a:bodyPr/>
                    <a:lstStyle/>
                    <a:p>
                      <a:pPr algn="ctr">
                        <a:lnSpc>
                          <a:spcPct val="107000"/>
                        </a:lnSpc>
                        <a:spcAft>
                          <a:spcPts val="0"/>
                        </a:spcAft>
                      </a:pPr>
                      <a:r>
                        <a:rPr lang="en-US" sz="1200">
                          <a:solidFill>
                            <a:srgbClr val="212529"/>
                          </a:solidFill>
                          <a:latin typeface="Times New Roman"/>
                          <a:ea typeface="Times New Roman"/>
                          <a:cs typeface="Times New Roman"/>
                        </a:rPr>
                        <a:t>max</a:t>
                      </a:r>
                      <a:endParaRPr lang="en-US" sz="1100">
                        <a:latin typeface="Calibri"/>
                        <a:ea typeface="Calibri"/>
                        <a:cs typeface="Times New Roman"/>
                      </a:endParaRPr>
                    </a:p>
                  </a:txBody>
                  <a:tcPr marL="60960" marR="60960" marT="60960" marB="6096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ctr">
                        <a:lnSpc>
                          <a:spcPct val="107000"/>
                        </a:lnSpc>
                        <a:spcAft>
                          <a:spcPts val="0"/>
                        </a:spcAft>
                      </a:pPr>
                      <a:r>
                        <a:rPr lang="en-US" sz="1200" dirty="0">
                          <a:solidFill>
                            <a:srgbClr val="212529"/>
                          </a:solidFill>
                          <a:latin typeface="Times New Roman"/>
                          <a:ea typeface="Times New Roman"/>
                          <a:cs typeface="Times New Roman"/>
                        </a:rPr>
                        <a:t>number</a:t>
                      </a:r>
                      <a:endParaRPr lang="en-US" sz="1100" dirty="0">
                        <a:latin typeface="Calibri"/>
                        <a:ea typeface="Calibri"/>
                        <a:cs typeface="Times New Roman"/>
                      </a:endParaRPr>
                    </a:p>
                  </a:txBody>
                  <a:tcPr marL="60960" marR="60960" marT="60960" marB="60960" anchor="ctr">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tc>
                  <a:txBody>
                    <a:bodyPr/>
                    <a:lstStyle/>
                    <a:p>
                      <a:pPr algn="l">
                        <a:lnSpc>
                          <a:spcPct val="107000"/>
                        </a:lnSpc>
                        <a:spcAft>
                          <a:spcPts val="0"/>
                        </a:spcAft>
                      </a:pPr>
                      <a:r>
                        <a:rPr lang="en-US" sz="1200" dirty="0">
                          <a:solidFill>
                            <a:srgbClr val="212529"/>
                          </a:solidFill>
                          <a:latin typeface="Times New Roman"/>
                          <a:ea typeface="Times New Roman"/>
                          <a:cs typeface="Times New Roman"/>
                        </a:rPr>
                        <a:t>(Optional) Specifies the maximum number of documents allowed in the capped collection.</a:t>
                      </a:r>
                      <a:endParaRPr lang="en-US" sz="1100" dirty="0">
                        <a:latin typeface="Calibri"/>
                        <a:ea typeface="Calibri"/>
                        <a:cs typeface="Times New Roman"/>
                      </a:endParaRPr>
                    </a:p>
                  </a:txBody>
                  <a:tcPr marL="60960" marR="60960" marT="60960" marB="60960">
                    <a:lnL w="12700" cap="flat" cmpd="sng" algn="ctr">
                      <a:solidFill>
                        <a:srgbClr val="DDDDDD"/>
                      </a:solidFill>
                      <a:prstDash val="solid"/>
                      <a:round/>
                      <a:headEnd type="none" w="med" len="med"/>
                      <a:tailEnd type="none" w="med" len="med"/>
                    </a:lnL>
                    <a:lnR w="12700" cap="flat" cmpd="sng" algn="ctr">
                      <a:solidFill>
                        <a:srgbClr val="DDDDDD"/>
                      </a:solidFill>
                      <a:prstDash val="solid"/>
                      <a:round/>
                      <a:headEnd type="none" w="med" len="med"/>
                      <a:tailEnd type="none" w="med" len="med"/>
                    </a:lnR>
                    <a:lnT w="12700" cap="flat" cmpd="sng" algn="ctr">
                      <a:solidFill>
                        <a:srgbClr val="DDDDDD"/>
                      </a:solidFill>
                      <a:prstDash val="solid"/>
                      <a:round/>
                      <a:headEnd type="none" w="med" len="med"/>
                      <a:tailEnd type="none" w="med" len="med"/>
                    </a:lnT>
                    <a:lnB w="1270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Title 2">
            <a:extLst>
              <a:ext uri="{FF2B5EF4-FFF2-40B4-BE49-F238E27FC236}">
                <a16:creationId xmlns:a16="http://schemas.microsoft.com/office/drawing/2014/main" id="{8CABE8F0-41FC-5255-F0CC-57654CF5EBD7}"/>
              </a:ext>
            </a:extLst>
          </p:cNvPr>
          <p:cNvSpPr>
            <a:spLocks noGrp="1"/>
          </p:cNvSpPr>
          <p:nvPr>
            <p:ph type="title"/>
          </p:nvPr>
        </p:nvSpPr>
        <p:spPr/>
        <p:txBody>
          <a:bodyPr/>
          <a:lstStyle/>
          <a:p>
            <a:r>
              <a:rPr lang="en-US" sz="2400" spc="-5" dirty="0">
                <a:solidFill>
                  <a:schemeClr val="tx1"/>
                </a:solidFill>
                <a:latin typeface="Arial"/>
                <a:cs typeface="Arial"/>
              </a:rPr>
              <a:t>Create database, collection, Document &amp; Data </a:t>
            </a:r>
            <a:br>
              <a:rPr lang="en-US" sz="2400" spc="-5" dirty="0">
                <a:solidFill>
                  <a:srgbClr val="595959"/>
                </a:solidFill>
                <a:latin typeface="Arial"/>
                <a:cs typeface="Arial"/>
              </a:rPr>
            </a:br>
            <a:endParaRPr lang="en-US" dirty="0"/>
          </a:p>
        </p:txBody>
      </p:sp>
      <p:sp>
        <p:nvSpPr>
          <p:cNvPr id="4" name="Subtitle 3">
            <a:extLst>
              <a:ext uri="{FF2B5EF4-FFF2-40B4-BE49-F238E27FC236}">
                <a16:creationId xmlns:a16="http://schemas.microsoft.com/office/drawing/2014/main" id="{A57E73D3-1033-E0CE-A39D-638D7A9AABE4}"/>
              </a:ext>
            </a:extLst>
          </p:cNvPr>
          <p:cNvSpPr>
            <a:spLocks noGrp="1"/>
          </p:cNvSpPr>
          <p:nvPr>
            <p:ph type="subTitle" idx="1"/>
          </p:nvPr>
        </p:nvSpPr>
        <p:spPr>
          <a:xfrm>
            <a:off x="241048" y="1332772"/>
            <a:ext cx="4045200" cy="641400"/>
          </a:xfrm>
        </p:spPr>
        <p:txBody>
          <a:bodyPr/>
          <a:lstStyle/>
          <a:p>
            <a:r>
              <a:rPr lang="en-GB" dirty="0"/>
              <a:t>Collection</a:t>
            </a:r>
            <a:endParaRPr lang="en-US" spc="-25" dirty="0">
              <a:solidFill>
                <a:srgbClr val="595959"/>
              </a:solidFill>
              <a:latin typeface="Arial"/>
              <a:cs typeface="Arial"/>
            </a:endParaRPr>
          </a:p>
          <a:p>
            <a:endParaRPr lang="en-US" dirty="0"/>
          </a:p>
        </p:txBody>
      </p:sp>
      <p:sp>
        <p:nvSpPr>
          <p:cNvPr id="10" name="Text Placeholder 9">
            <a:extLst>
              <a:ext uri="{FF2B5EF4-FFF2-40B4-BE49-F238E27FC236}">
                <a16:creationId xmlns:a16="http://schemas.microsoft.com/office/drawing/2014/main" id="{A7724DCB-BD16-97A1-7E0D-4F2571ADF68F}"/>
              </a:ext>
            </a:extLst>
          </p:cNvPr>
          <p:cNvSpPr>
            <a:spLocks noGrp="1"/>
          </p:cNvSpPr>
          <p:nvPr>
            <p:ph type="body" idx="2"/>
          </p:nvPr>
        </p:nvSpPr>
        <p:spPr>
          <a:xfrm>
            <a:off x="403203" y="2172493"/>
            <a:ext cx="3837000" cy="3017877"/>
          </a:xfrm>
        </p:spPr>
        <p:txBody>
          <a:bodyPr/>
          <a:lstStyle/>
          <a:p>
            <a:pPr marL="297815" marR="7620" indent="-285750" algn="just">
              <a:spcBef>
                <a:spcPts val="100"/>
              </a:spcBef>
              <a:tabLst>
                <a:tab pos="349250" algn="l"/>
              </a:tabLst>
            </a:pPr>
            <a:r>
              <a:rPr lang="en-GB" sz="1400" dirty="0">
                <a:latin typeface="Arial" pitchFamily="34" charset="0"/>
                <a:cs typeface="Arial" pitchFamily="34" charset="0"/>
              </a:rPr>
              <a:t>Collection is a group of MongoDB documents.</a:t>
            </a:r>
          </a:p>
          <a:p>
            <a:pPr marL="297815" marR="7620" indent="-285750" algn="just">
              <a:spcBef>
                <a:spcPts val="100"/>
              </a:spcBef>
              <a:tabLst>
                <a:tab pos="349250" algn="l"/>
              </a:tabLst>
            </a:pPr>
            <a:r>
              <a:rPr lang="en-US" sz="1400" dirty="0">
                <a:latin typeface="Arial" pitchFamily="34" charset="0"/>
                <a:cs typeface="Arial" pitchFamily="34" charset="0"/>
              </a:rPr>
              <a:t>It is the equivalent of an RDBMS table.</a:t>
            </a:r>
          </a:p>
          <a:p>
            <a:pPr marL="297815" marR="7620" indent="-285750" algn="just">
              <a:spcBef>
                <a:spcPts val="100"/>
              </a:spcBef>
              <a:tabLst>
                <a:tab pos="349250" algn="l"/>
              </a:tabLst>
            </a:pPr>
            <a:r>
              <a:rPr lang="en-US" sz="1400" dirty="0">
                <a:latin typeface="Arial" pitchFamily="34" charset="0"/>
                <a:cs typeface="Arial" pitchFamily="34" charset="0"/>
              </a:rPr>
              <a:t>A collection exists within a single database.</a:t>
            </a:r>
          </a:p>
          <a:p>
            <a:pPr marL="297815" marR="7620" indent="-285750" algn="just">
              <a:spcBef>
                <a:spcPts val="100"/>
              </a:spcBef>
              <a:tabLst>
                <a:tab pos="349250" algn="l"/>
              </a:tabLst>
            </a:pPr>
            <a:r>
              <a:rPr lang="en-US" sz="1400" dirty="0">
                <a:latin typeface="Arial" pitchFamily="34" charset="0"/>
                <a:cs typeface="Arial" pitchFamily="34" charset="0"/>
              </a:rPr>
              <a:t>Collections do not enforce a schema.</a:t>
            </a:r>
          </a:p>
          <a:p>
            <a:pPr marL="297815" marR="7620" indent="-285750" algn="just">
              <a:spcBef>
                <a:spcPts val="100"/>
              </a:spcBef>
              <a:tabLst>
                <a:tab pos="349250" algn="l"/>
              </a:tabLst>
            </a:pPr>
            <a:r>
              <a:rPr lang="en-US" sz="1400" dirty="0">
                <a:latin typeface="Arial" pitchFamily="34" charset="0"/>
                <a:cs typeface="Arial" pitchFamily="34" charset="0"/>
              </a:rPr>
              <a:t>Documents within a collection can have different fields.</a:t>
            </a:r>
          </a:p>
          <a:p>
            <a:pPr marL="297815" marR="7620" indent="-285750" algn="just">
              <a:spcBef>
                <a:spcPts val="100"/>
              </a:spcBef>
              <a:tabLst>
                <a:tab pos="349250" algn="l"/>
              </a:tabLst>
            </a:pPr>
            <a:r>
              <a:rPr lang="en-US" sz="1400" dirty="0">
                <a:latin typeface="Arial" pitchFamily="34" charset="0"/>
                <a:cs typeface="Arial" pitchFamily="34" charset="0"/>
              </a:rPr>
              <a:t>Syntax:</a:t>
            </a:r>
          </a:p>
          <a:p>
            <a:pPr marL="12065" marR="7620" indent="0" algn="just">
              <a:spcBef>
                <a:spcPts val="100"/>
              </a:spcBef>
              <a:buNone/>
              <a:tabLst>
                <a:tab pos="349250" algn="l"/>
              </a:tabLst>
            </a:pPr>
            <a:r>
              <a:rPr lang="en-US" b="1" dirty="0">
                <a:latin typeface="Arial" pitchFamily="34" charset="0"/>
                <a:cs typeface="Arial" pitchFamily="34" charset="0"/>
              </a:rPr>
              <a:t>	</a:t>
            </a:r>
            <a:r>
              <a:rPr lang="en-US" sz="1400" b="1" dirty="0" err="1">
                <a:latin typeface="Arial" pitchFamily="34" charset="0"/>
                <a:cs typeface="Arial" pitchFamily="34" charset="0"/>
              </a:rPr>
              <a:t>db.createCollection</a:t>
            </a:r>
            <a:r>
              <a:rPr lang="en-US" sz="1400" b="1" dirty="0">
                <a:latin typeface="Arial" pitchFamily="34" charset="0"/>
                <a:cs typeface="Arial" pitchFamily="34" charset="0"/>
              </a:rPr>
              <a:t>(name, options)</a:t>
            </a:r>
            <a:endParaRPr lang="en-GB" sz="1400" dirty="0">
              <a:latin typeface="Arial" pitchFamily="34" charset="0"/>
              <a:cs typeface="Arial" pitchFamily="34" charset="0"/>
            </a:endParaRPr>
          </a:p>
          <a:p>
            <a:pPr marL="297815" marR="7620" indent="-285750" algn="just">
              <a:spcBef>
                <a:spcPts val="100"/>
              </a:spcBef>
              <a:tabLst>
                <a:tab pos="349250" algn="l"/>
              </a:tabLst>
            </a:pPr>
            <a:r>
              <a:rPr lang="en-GB" sz="1400" dirty="0">
                <a:latin typeface="Arial" pitchFamily="34" charset="0"/>
                <a:cs typeface="Arial" pitchFamily="34" charset="0"/>
              </a:rPr>
              <a:t> </a:t>
            </a:r>
            <a:r>
              <a:rPr lang="x-none" sz="1400" dirty="0">
                <a:latin typeface="Arial" pitchFamily="34" charset="0"/>
                <a:cs typeface="Arial" pitchFamily="34" charset="0"/>
              </a:rPr>
              <a:t>name is name of collection to be created. Options is a document and is used to specify configuration of collection.</a:t>
            </a:r>
            <a:endParaRPr lang="en-US" sz="1400" dirty="0">
              <a:latin typeface="Arial" pitchFamily="34" charset="0"/>
              <a:cs typeface="Arial" pitchFamily="34" charset="0"/>
            </a:endParaRPr>
          </a:p>
          <a:p>
            <a:pPr marL="297815" marR="7620" indent="-285750" algn="just">
              <a:spcBef>
                <a:spcPts val="100"/>
              </a:spcBef>
              <a:tabLst>
                <a:tab pos="349250" algn="l"/>
              </a:tabLst>
            </a:pPr>
            <a:endParaRPr lang="en-US" sz="1400" dirty="0">
              <a:latin typeface="Arial" pitchFamily="34" charset="0"/>
              <a:cs typeface="Arial" pitchFamily="34" charset="0"/>
            </a:endParaRPr>
          </a:p>
          <a:p>
            <a:pPr marL="139700" indent="0">
              <a:buNone/>
            </a:pPr>
            <a:endParaRPr lang="en-US" dirty="0"/>
          </a:p>
        </p:txBody>
      </p:sp>
      <p:sp>
        <p:nvSpPr>
          <p:cNvPr id="11" name="Text Placeholder 10">
            <a:extLst>
              <a:ext uri="{FF2B5EF4-FFF2-40B4-BE49-F238E27FC236}">
                <a16:creationId xmlns:a16="http://schemas.microsoft.com/office/drawing/2014/main" id="{BFFD6D66-7853-AE94-33D5-09FEB280F4D9}"/>
              </a:ext>
            </a:extLst>
          </p:cNvPr>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454388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499"/>
            <a:ext cx="4045200" cy="1033413"/>
          </a:xfrm>
          <a:prstGeom prst="rect">
            <a:avLst/>
          </a:prstGeom>
        </p:spPr>
        <p:txBody>
          <a:bodyPr spcFirstLastPara="1" wrap="square" lIns="91425" tIns="91425" rIns="91425" bIns="91425" anchor="ctr" anchorCtr="0">
            <a:noAutofit/>
          </a:bodyPr>
          <a:lstStyle/>
          <a:p>
            <a:r>
              <a:rPr lang="en-IN"/>
              <a:t>Introduction to AngularJS and UI benefits in Angular JS </a:t>
            </a:r>
          </a:p>
        </p:txBody>
      </p:sp>
      <p:sp>
        <p:nvSpPr>
          <p:cNvPr id="74" name="Google Shape;74;p15"/>
          <p:cNvSpPr txBox="1">
            <a:spLocks noGrp="1"/>
          </p:cNvSpPr>
          <p:nvPr>
            <p:ph type="subTitle" idx="1"/>
          </p:nvPr>
        </p:nvSpPr>
        <p:spPr>
          <a:xfrm>
            <a:off x="358175" y="1802507"/>
            <a:ext cx="4045200" cy="641400"/>
          </a:xfrm>
          <a:prstGeom prst="rect">
            <a:avLst/>
          </a:prstGeom>
        </p:spPr>
        <p:txBody>
          <a:bodyPr spcFirstLastPara="1" wrap="square" lIns="91425" tIns="91425" rIns="91425" bIns="91425" anchor="ctr" anchorCtr="0">
            <a:noAutofit/>
          </a:bodyPr>
          <a:lstStyle/>
          <a:p>
            <a:pPr marL="0" indent="0"/>
            <a:r>
              <a:rPr lang="en-IN"/>
              <a:t>UI benefits in Angular JS </a:t>
            </a:r>
          </a:p>
        </p:txBody>
      </p:sp>
      <p:sp>
        <p:nvSpPr>
          <p:cNvPr id="75" name="Google Shape;75;p15"/>
          <p:cNvSpPr txBox="1">
            <a:spLocks noGrp="1"/>
          </p:cNvSpPr>
          <p:nvPr>
            <p:ph type="body" idx="2"/>
          </p:nvPr>
        </p:nvSpPr>
        <p:spPr>
          <a:xfrm>
            <a:off x="358175" y="2443907"/>
            <a:ext cx="3837000" cy="2328368"/>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Provides immense support to XAML </a:t>
            </a:r>
          </a:p>
          <a:p>
            <a:pPr lvl="0"/>
            <a:r>
              <a:rPr lang="en-IN" dirty="0"/>
              <a:t>Provides a simplistic approach to data binding</a:t>
            </a:r>
          </a:p>
          <a:p>
            <a:pPr lvl="0"/>
            <a:r>
              <a:rPr lang="en-IN" dirty="0"/>
              <a:t>Reduces application side-effects by allowing developers to express Declarative UI</a:t>
            </a:r>
          </a:p>
          <a:p>
            <a:pPr lvl="0"/>
            <a:r>
              <a:rPr lang="en-IN" dirty="0"/>
              <a:t>Simplifies testing</a:t>
            </a:r>
          </a:p>
          <a:p>
            <a:pPr lvl="0"/>
            <a:r>
              <a:rPr lang="en-IN" dirty="0"/>
              <a:t>Gives Design development workflow a </a:t>
            </a:r>
          </a:p>
          <a:p>
            <a:pPr lvl="0"/>
            <a:r>
              <a:rPr lang="en-IN" dirty="0"/>
              <a:t>Makes Single Page Applications easy</a:t>
            </a:r>
          </a:p>
          <a:p>
            <a:endParaRPr dirty="0"/>
          </a:p>
        </p:txBody>
      </p:sp>
      <p:sp>
        <p:nvSpPr>
          <p:cNvPr id="77" name="Google Shape;77;p15"/>
          <p:cNvSpPr txBox="1">
            <a:spLocks noGrp="1"/>
          </p:cNvSpPr>
          <p:nvPr>
            <p:ph type="body" idx="3"/>
          </p:nvPr>
        </p:nvSpPr>
        <p:spPr>
          <a:xfrm>
            <a:off x="51130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https://www.chapter247.com/blog/top-features-and-benefits-of-angularjs/</a:t>
            </a:r>
            <a:endParaRPr lang="en-IN"/>
          </a:p>
          <a:p>
            <a:pPr marL="0" indent="0">
              <a:spcAft>
                <a:spcPts val="1600"/>
              </a:spcAft>
              <a:buNone/>
            </a:pPr>
            <a:endParaRPr lang="en-IN"/>
          </a:p>
          <a:p>
            <a:pPr marL="0" indent="0">
              <a:spcAft>
                <a:spcPts val="1600"/>
              </a:spcAft>
              <a:buNone/>
            </a:pPr>
            <a:endParaRPr/>
          </a:p>
        </p:txBody>
      </p:sp>
      <p:pic>
        <p:nvPicPr>
          <p:cNvPr id="11266" name="Picture 2" descr="Features and Benefits Of Angular.Js in Web Application Development |  Chapter247">
            <a:extLst>
              <a:ext uri="{FF2B5EF4-FFF2-40B4-BE49-F238E27FC236}">
                <a16:creationId xmlns:a16="http://schemas.microsoft.com/office/drawing/2014/main" id="{600C4490-17A8-860A-8FBF-BD20A191CE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379" b="8894"/>
          <a:stretch/>
        </p:blipFill>
        <p:spPr bwMode="auto">
          <a:xfrm>
            <a:off x="4572000" y="1955799"/>
            <a:ext cx="4572000" cy="189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3029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86298" y="476864"/>
            <a:ext cx="4143404"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sp>
        <p:nvSpPr>
          <p:cNvPr id="7" name="object 4">
            <a:extLst>
              <a:ext uri="{FF2B5EF4-FFF2-40B4-BE49-F238E27FC236}">
                <a16:creationId xmlns:a16="http://schemas.microsoft.com/office/drawing/2014/main" id="{FE037F46-7644-CC6C-B58C-EE4A2361B9E6}"/>
              </a:ext>
            </a:extLst>
          </p:cNvPr>
          <p:cNvSpPr txBox="1"/>
          <p:nvPr/>
        </p:nvSpPr>
        <p:spPr>
          <a:xfrm>
            <a:off x="357158" y="2214560"/>
            <a:ext cx="4071966"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GB" sz="1400" dirty="0">
                <a:latin typeface="Arial" pitchFamily="34" charset="0"/>
                <a:cs typeface="Arial" pitchFamily="34" charset="0"/>
              </a:rPr>
              <a:t>     </a:t>
            </a:r>
          </a:p>
        </p:txBody>
      </p:sp>
      <p:pic>
        <p:nvPicPr>
          <p:cNvPr id="2050" name="Picture 2"/>
          <p:cNvPicPr>
            <a:picLocks noChangeAspect="1" noChangeArrowheads="1"/>
          </p:cNvPicPr>
          <p:nvPr/>
        </p:nvPicPr>
        <p:blipFill>
          <a:blip r:embed="rId2"/>
          <a:srcRect/>
          <a:stretch>
            <a:fillRect/>
          </a:stretch>
        </p:blipFill>
        <p:spPr bwMode="auto">
          <a:xfrm>
            <a:off x="4572000" y="1121225"/>
            <a:ext cx="4572000" cy="2643206"/>
          </a:xfrm>
          <a:prstGeom prst="rect">
            <a:avLst/>
          </a:prstGeom>
          <a:noFill/>
          <a:ln w="9525">
            <a:noFill/>
            <a:miter lim="800000"/>
            <a:headEnd/>
            <a:tailEnd/>
          </a:ln>
        </p:spPr>
      </p:pic>
      <p:sp>
        <p:nvSpPr>
          <p:cNvPr id="4" name="Title 3">
            <a:extLst>
              <a:ext uri="{FF2B5EF4-FFF2-40B4-BE49-F238E27FC236}">
                <a16:creationId xmlns:a16="http://schemas.microsoft.com/office/drawing/2014/main" id="{4C39E17A-F08A-00F6-2CD3-2352D9D0845F}"/>
              </a:ext>
            </a:extLst>
          </p:cNvPr>
          <p:cNvSpPr>
            <a:spLocks noGrp="1"/>
          </p:cNvSpPr>
          <p:nvPr>
            <p:ph type="title"/>
          </p:nvPr>
        </p:nvSpPr>
        <p:spPr>
          <a:xfrm>
            <a:off x="276116" y="856023"/>
            <a:ext cx="4045200" cy="641400"/>
          </a:xfrm>
        </p:spPr>
        <p:txBody>
          <a:bodyPr/>
          <a:lstStyle/>
          <a:p>
            <a:r>
              <a:rPr lang="en-US" sz="2400" spc="-5" dirty="0">
                <a:solidFill>
                  <a:schemeClr val="tx1"/>
                </a:solidFill>
                <a:latin typeface="Arial"/>
                <a:cs typeface="Arial"/>
              </a:rPr>
              <a:t>Create database, collection, Document &amp; Data </a:t>
            </a:r>
            <a:br>
              <a:rPr lang="en-US" sz="2400" spc="-5" dirty="0">
                <a:solidFill>
                  <a:srgbClr val="595959"/>
                </a:solidFill>
                <a:latin typeface="Arial"/>
                <a:cs typeface="Arial"/>
              </a:rPr>
            </a:br>
            <a:endParaRPr lang="en-US" dirty="0"/>
          </a:p>
        </p:txBody>
      </p:sp>
      <p:sp>
        <p:nvSpPr>
          <p:cNvPr id="9" name="Subtitle 8">
            <a:extLst>
              <a:ext uri="{FF2B5EF4-FFF2-40B4-BE49-F238E27FC236}">
                <a16:creationId xmlns:a16="http://schemas.microsoft.com/office/drawing/2014/main" id="{B6DE989A-FDC1-0905-C01D-BBCFA591A504}"/>
              </a:ext>
            </a:extLst>
          </p:cNvPr>
          <p:cNvSpPr>
            <a:spLocks noGrp="1"/>
          </p:cNvSpPr>
          <p:nvPr>
            <p:ph type="subTitle" idx="1"/>
          </p:nvPr>
        </p:nvSpPr>
        <p:spPr/>
        <p:txBody>
          <a:bodyPr/>
          <a:lstStyle/>
          <a:p>
            <a:r>
              <a:rPr lang="en-GB" dirty="0"/>
              <a:t>Document</a:t>
            </a:r>
            <a:endParaRPr lang="en-US" dirty="0"/>
          </a:p>
          <a:p>
            <a:endParaRPr lang="en-US" dirty="0"/>
          </a:p>
        </p:txBody>
      </p:sp>
      <p:sp>
        <p:nvSpPr>
          <p:cNvPr id="10" name="Text Placeholder 9">
            <a:extLst>
              <a:ext uri="{FF2B5EF4-FFF2-40B4-BE49-F238E27FC236}">
                <a16:creationId xmlns:a16="http://schemas.microsoft.com/office/drawing/2014/main" id="{3AC12998-8DE5-DD19-858A-23CBABCE61B7}"/>
              </a:ext>
            </a:extLst>
          </p:cNvPr>
          <p:cNvSpPr>
            <a:spLocks noGrp="1"/>
          </p:cNvSpPr>
          <p:nvPr>
            <p:ph type="body" idx="2"/>
          </p:nvPr>
        </p:nvSpPr>
        <p:spPr>
          <a:xfrm>
            <a:off x="380216" y="2495540"/>
            <a:ext cx="3837000" cy="1753800"/>
          </a:xfrm>
        </p:spPr>
        <p:txBody>
          <a:bodyPr/>
          <a:lstStyle/>
          <a:p>
            <a:pPr marL="297815" marR="7620" indent="-285750" algn="just">
              <a:spcBef>
                <a:spcPts val="100"/>
              </a:spcBef>
              <a:tabLst>
                <a:tab pos="349250" algn="l"/>
              </a:tabLst>
            </a:pPr>
            <a:r>
              <a:rPr lang="en-US" sz="1400" dirty="0">
                <a:latin typeface="Arial" pitchFamily="34" charset="0"/>
                <a:cs typeface="Arial" pitchFamily="34" charset="0"/>
              </a:rPr>
              <a:t>A document is a set of key-value pairs. </a:t>
            </a:r>
          </a:p>
          <a:p>
            <a:pPr marL="297815" marR="7620" indent="-285750" algn="just">
              <a:spcBef>
                <a:spcPts val="100"/>
              </a:spcBef>
              <a:tabLst>
                <a:tab pos="349250" algn="l"/>
              </a:tabLst>
            </a:pPr>
            <a:r>
              <a:rPr lang="en-US" sz="1400" dirty="0">
                <a:latin typeface="Arial" pitchFamily="34" charset="0"/>
                <a:cs typeface="Arial" pitchFamily="34" charset="0"/>
              </a:rPr>
              <a:t>Documents have dynamic schema. </a:t>
            </a:r>
          </a:p>
          <a:p>
            <a:pPr marL="297815" marR="7620" indent="-285750" algn="just">
              <a:spcBef>
                <a:spcPts val="100"/>
              </a:spcBef>
              <a:tabLst>
                <a:tab pos="349250" algn="l"/>
              </a:tabLst>
            </a:pPr>
            <a:r>
              <a:rPr lang="en-US" sz="1400" dirty="0">
                <a:latin typeface="Arial" pitchFamily="34" charset="0"/>
                <a:cs typeface="Arial" pitchFamily="34" charset="0"/>
              </a:rPr>
              <a:t>Dynamic schema means that documents in the same collection do not need to have the same set of fields or structure, and common fields in a collection's documents may hold different types of data.</a:t>
            </a:r>
          </a:p>
          <a:p>
            <a:endParaRPr lang="en-US" dirty="0"/>
          </a:p>
        </p:txBody>
      </p:sp>
      <p:sp>
        <p:nvSpPr>
          <p:cNvPr id="11" name="Text Placeholder 10">
            <a:extLst>
              <a:ext uri="{FF2B5EF4-FFF2-40B4-BE49-F238E27FC236}">
                <a16:creationId xmlns:a16="http://schemas.microsoft.com/office/drawing/2014/main" id="{F6BCC57F-57BD-4E3E-203D-C8E079A1231E}"/>
              </a:ext>
            </a:extLst>
          </p:cNvPr>
          <p:cNvSpPr>
            <a:spLocks noGrp="1"/>
          </p:cNvSpPr>
          <p:nvPr>
            <p:ph type="body" idx="3"/>
          </p:nvPr>
        </p:nvSpPr>
        <p:spPr>
          <a:xfrm>
            <a:off x="4672798" y="4666636"/>
            <a:ext cx="4370404" cy="317495"/>
          </a:xfrm>
        </p:spPr>
        <p:txBody>
          <a:bodyPr/>
          <a:lstStyle/>
          <a:p>
            <a:pPr marL="184150" indent="0" algn="ctr">
              <a:buNone/>
            </a:pPr>
            <a:r>
              <a:rPr lang="fr-FR" sz="600" dirty="0">
                <a:solidFill>
                  <a:srgbClr val="595959"/>
                </a:solidFill>
                <a:latin typeface="Arial"/>
                <a:cs typeface="Arial"/>
              </a:rPr>
              <a:t>Image</a:t>
            </a:r>
            <a:r>
              <a:rPr lang="fr-FR" sz="600" spc="-5" dirty="0">
                <a:solidFill>
                  <a:srgbClr val="595959"/>
                </a:solidFill>
                <a:latin typeface="Arial"/>
                <a:cs typeface="Arial"/>
              </a:rPr>
              <a:t> Source: </a:t>
            </a:r>
            <a:r>
              <a:rPr lang="fr-FR" sz="700" dirty="0">
                <a:hlinkClick r:id="rId3"/>
              </a:rPr>
              <a:t>https://www.tutorialsteacher.com/Content/images/mongodb/document.png</a:t>
            </a:r>
            <a:endParaRPr lang="fr-FR" sz="700" dirty="0"/>
          </a:p>
          <a:p>
            <a:endParaRPr lang="en-US" dirty="0"/>
          </a:p>
        </p:txBody>
      </p:sp>
    </p:spTree>
    <p:extLst>
      <p:ext uri="{BB962C8B-B14F-4D97-AF65-F5344CB8AC3E}">
        <p14:creationId xmlns:p14="http://schemas.microsoft.com/office/powerpoint/2010/main" val="354613487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86314" y="437144"/>
            <a:ext cx="4143404"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137858"/>
          </a:xfrm>
          <a:prstGeom prst="rect">
            <a:avLst/>
          </a:prstGeom>
        </p:spPr>
        <p:txBody>
          <a:bodyPr vert="horz" wrap="square" lIns="0" tIns="29845" rIns="0" bIns="0" rtlCol="0">
            <a:spAutoFit/>
          </a:bodyPr>
          <a:lstStyle/>
          <a:p>
            <a:pPr marL="12700">
              <a:lnSpc>
                <a:spcPct val="100000"/>
              </a:lnSpc>
              <a:spcBef>
                <a:spcPts val="235"/>
              </a:spcBef>
            </a:pPr>
            <a:endParaRPr sz="700"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pic>
        <p:nvPicPr>
          <p:cNvPr id="3076" name="Picture 4"/>
          <p:cNvPicPr>
            <a:picLocks noChangeAspect="1" noChangeArrowheads="1"/>
          </p:cNvPicPr>
          <p:nvPr/>
        </p:nvPicPr>
        <p:blipFill>
          <a:blip r:embed="rId2"/>
          <a:srcRect/>
          <a:stretch>
            <a:fillRect/>
          </a:stretch>
        </p:blipFill>
        <p:spPr bwMode="auto">
          <a:xfrm>
            <a:off x="4572000" y="1857370"/>
            <a:ext cx="4572000" cy="1928826"/>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D4FC7B03-8731-B8FE-909E-6E71D1D65062}"/>
              </a:ext>
            </a:extLst>
          </p:cNvPr>
          <p:cNvSpPr>
            <a:spLocks noGrp="1"/>
          </p:cNvSpPr>
          <p:nvPr>
            <p:ph type="title"/>
          </p:nvPr>
        </p:nvSpPr>
        <p:spPr/>
        <p:txBody>
          <a:bodyPr/>
          <a:lstStyle/>
          <a:p>
            <a:r>
              <a:rPr lang="en-US" sz="2400" spc="-5" dirty="0">
                <a:solidFill>
                  <a:schemeClr val="tx1"/>
                </a:solidFill>
                <a:latin typeface="Arial"/>
                <a:cs typeface="Arial"/>
              </a:rPr>
              <a:t>Create database, Collection, Document &amp; Data </a:t>
            </a:r>
            <a:br>
              <a:rPr lang="en-US" sz="2400" spc="-5" dirty="0">
                <a:solidFill>
                  <a:srgbClr val="595959"/>
                </a:solidFill>
                <a:latin typeface="Arial"/>
                <a:cs typeface="Arial"/>
              </a:rPr>
            </a:br>
            <a:endParaRPr lang="en-US" dirty="0"/>
          </a:p>
        </p:txBody>
      </p:sp>
      <p:sp>
        <p:nvSpPr>
          <p:cNvPr id="9" name="Subtitle 8">
            <a:extLst>
              <a:ext uri="{FF2B5EF4-FFF2-40B4-BE49-F238E27FC236}">
                <a16:creationId xmlns:a16="http://schemas.microsoft.com/office/drawing/2014/main" id="{589B28FF-6163-126F-CF7E-907E14514D06}"/>
              </a:ext>
            </a:extLst>
          </p:cNvPr>
          <p:cNvSpPr>
            <a:spLocks noGrp="1"/>
          </p:cNvSpPr>
          <p:nvPr>
            <p:ph type="subTitle" idx="1"/>
          </p:nvPr>
        </p:nvSpPr>
        <p:spPr/>
        <p:txBody>
          <a:bodyPr/>
          <a:lstStyle/>
          <a:p>
            <a:r>
              <a:rPr lang="en-GB" dirty="0"/>
              <a:t>Document</a:t>
            </a:r>
            <a:endParaRPr lang="en-US" dirty="0"/>
          </a:p>
          <a:p>
            <a:endParaRPr lang="en-US" dirty="0"/>
          </a:p>
        </p:txBody>
      </p:sp>
      <p:sp>
        <p:nvSpPr>
          <p:cNvPr id="10" name="Text Placeholder 9">
            <a:extLst>
              <a:ext uri="{FF2B5EF4-FFF2-40B4-BE49-F238E27FC236}">
                <a16:creationId xmlns:a16="http://schemas.microsoft.com/office/drawing/2014/main" id="{A9C768C1-299F-33D7-3B6B-3A226E898CB7}"/>
              </a:ext>
            </a:extLst>
          </p:cNvPr>
          <p:cNvSpPr>
            <a:spLocks noGrp="1"/>
          </p:cNvSpPr>
          <p:nvPr>
            <p:ph type="body" idx="2"/>
          </p:nvPr>
        </p:nvSpPr>
        <p:spPr>
          <a:xfrm>
            <a:off x="357158" y="2813894"/>
            <a:ext cx="3837000" cy="1753800"/>
          </a:xfrm>
        </p:spPr>
        <p:txBody>
          <a:bodyPr/>
          <a:lstStyle/>
          <a:p>
            <a:r>
              <a:rPr lang="x-none" sz="1400" b="1" dirty="0">
                <a:latin typeface="Arial" pitchFamily="34" charset="0"/>
                <a:cs typeface="Arial" pitchFamily="34" charset="0"/>
              </a:rPr>
              <a:t>insertOne()</a:t>
            </a:r>
            <a:r>
              <a:rPr lang="en-GB" sz="1400" b="1" dirty="0">
                <a:latin typeface="Arial" pitchFamily="34" charset="0"/>
                <a:cs typeface="Arial" pitchFamily="34" charset="0"/>
              </a:rPr>
              <a:t>: </a:t>
            </a:r>
            <a:r>
              <a:rPr lang="en-US" sz="1400" dirty="0">
                <a:latin typeface="Arial" pitchFamily="34" charset="0"/>
                <a:cs typeface="Arial" pitchFamily="34" charset="0"/>
              </a:rPr>
              <a:t>to insert a single document in a collection.</a:t>
            </a:r>
          </a:p>
          <a:p>
            <a:pPr marL="139700" indent="0">
              <a:buNone/>
            </a:pPr>
            <a:r>
              <a:rPr lang="en-US" sz="1200" b="1" dirty="0">
                <a:latin typeface="Arial" pitchFamily="34" charset="0"/>
                <a:cs typeface="Arial" pitchFamily="34" charset="0"/>
              </a:rPr>
              <a:t>       </a:t>
            </a:r>
            <a:r>
              <a:rPr lang="en-US" sz="1200" b="1" dirty="0" err="1">
                <a:latin typeface="Arial" pitchFamily="34" charset="0"/>
                <a:cs typeface="Arial" pitchFamily="34" charset="0"/>
              </a:rPr>
              <a:t>db.collection.insertOne</a:t>
            </a:r>
            <a:r>
              <a:rPr lang="en-US" sz="1200" b="1" dirty="0">
                <a:latin typeface="Arial" pitchFamily="34" charset="0"/>
                <a:cs typeface="Arial" pitchFamily="34" charset="0"/>
              </a:rPr>
              <a:t>(document,               [</a:t>
            </a:r>
            <a:r>
              <a:rPr lang="en-US" sz="1200" b="1" dirty="0" err="1">
                <a:latin typeface="Arial" pitchFamily="34" charset="0"/>
                <a:cs typeface="Arial" pitchFamily="34" charset="0"/>
              </a:rPr>
              <a:t>writeConcern</a:t>
            </a:r>
            <a:r>
              <a:rPr lang="en-US" sz="1200" b="1" dirty="0">
                <a:latin typeface="Arial" pitchFamily="34" charset="0"/>
                <a:cs typeface="Arial" pitchFamily="34" charset="0"/>
              </a:rPr>
              <a:t>])</a:t>
            </a:r>
            <a:r>
              <a:rPr lang="en-GB" b="1" dirty="0">
                <a:latin typeface="Arial" pitchFamily="34" charset="0"/>
                <a:cs typeface="Arial" pitchFamily="34" charset="0"/>
              </a:rPr>
              <a:t> </a:t>
            </a:r>
          </a:p>
          <a:p>
            <a:pPr marL="139700" indent="0">
              <a:buNone/>
            </a:pPr>
            <a:r>
              <a:rPr lang="en-US" sz="1400" dirty="0">
                <a:latin typeface="Arial" pitchFamily="34" charset="0"/>
                <a:cs typeface="Arial" pitchFamily="34" charset="0"/>
              </a:rPr>
              <a:t>Where, </a:t>
            </a:r>
          </a:p>
          <a:p>
            <a:r>
              <a:rPr lang="en-US" sz="1400" dirty="0">
                <a:latin typeface="Arial" pitchFamily="34" charset="0"/>
                <a:cs typeface="Arial" pitchFamily="34" charset="0"/>
              </a:rPr>
              <a:t>document: A document to insert into the collection.</a:t>
            </a:r>
          </a:p>
          <a:p>
            <a:r>
              <a:rPr lang="en-US" sz="1400" dirty="0" err="1">
                <a:latin typeface="Arial" pitchFamily="34" charset="0"/>
                <a:cs typeface="Arial" pitchFamily="34" charset="0"/>
              </a:rPr>
              <a:t>writeConcern</a:t>
            </a:r>
            <a:r>
              <a:rPr lang="en-US" sz="1400" dirty="0">
                <a:latin typeface="Arial" pitchFamily="34" charset="0"/>
                <a:cs typeface="Arial" pitchFamily="34" charset="0"/>
              </a:rPr>
              <a:t> (Optional): A document expressing the </a:t>
            </a:r>
            <a:r>
              <a:rPr lang="en-US" sz="1400" dirty="0" err="1">
                <a:latin typeface="Arial" pitchFamily="34" charset="0"/>
                <a:cs typeface="Arial" pitchFamily="34" charset="0"/>
              </a:rPr>
              <a:t>writeConcern</a:t>
            </a:r>
            <a:r>
              <a:rPr lang="en-US" sz="1400" dirty="0">
                <a:latin typeface="Arial" pitchFamily="34" charset="0"/>
                <a:cs typeface="Arial" pitchFamily="34" charset="0"/>
              </a:rPr>
              <a:t> to override the default write concern.</a:t>
            </a:r>
            <a:r>
              <a:rPr lang="en-GB" sz="1400" dirty="0">
                <a:latin typeface="Arial" pitchFamily="34" charset="0"/>
                <a:cs typeface="Arial" pitchFamily="34" charset="0"/>
              </a:rPr>
              <a:t>     </a:t>
            </a:r>
          </a:p>
          <a:p>
            <a:endParaRPr lang="en-US" dirty="0"/>
          </a:p>
        </p:txBody>
      </p:sp>
      <p:sp>
        <p:nvSpPr>
          <p:cNvPr id="11" name="Text Placeholder 10">
            <a:extLst>
              <a:ext uri="{FF2B5EF4-FFF2-40B4-BE49-F238E27FC236}">
                <a16:creationId xmlns:a16="http://schemas.microsoft.com/office/drawing/2014/main" id="{14DD503C-EB7E-079C-AEBF-E62FA2CEAD39}"/>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126264863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626550" y="124834"/>
            <a:ext cx="4143404"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pic>
        <p:nvPicPr>
          <p:cNvPr id="18434" name="Picture 2"/>
          <p:cNvPicPr>
            <a:picLocks noChangeAspect="1" noChangeArrowheads="1"/>
          </p:cNvPicPr>
          <p:nvPr/>
        </p:nvPicPr>
        <p:blipFill>
          <a:blip r:embed="rId2"/>
          <a:srcRect/>
          <a:stretch>
            <a:fillRect/>
          </a:stretch>
        </p:blipFill>
        <p:spPr bwMode="auto">
          <a:xfrm>
            <a:off x="4572000" y="629418"/>
            <a:ext cx="4572000" cy="4071966"/>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BCECB8AB-52A8-2632-3055-C8D17A1F7638}"/>
              </a:ext>
            </a:extLst>
          </p:cNvPr>
          <p:cNvSpPr>
            <a:spLocks noGrp="1"/>
          </p:cNvSpPr>
          <p:nvPr>
            <p:ph type="title"/>
          </p:nvPr>
        </p:nvSpPr>
        <p:spPr>
          <a:xfrm>
            <a:off x="254075" y="896350"/>
            <a:ext cx="4045200" cy="641400"/>
          </a:xfrm>
        </p:spPr>
        <p:txBody>
          <a:bodyPr/>
          <a:lstStyle/>
          <a:p>
            <a:r>
              <a:rPr lang="en-US" sz="2400" spc="-5" dirty="0">
                <a:solidFill>
                  <a:schemeClr val="tx1"/>
                </a:solidFill>
                <a:latin typeface="Arial"/>
                <a:cs typeface="Arial"/>
              </a:rPr>
              <a:t>Create database, Collection, Document &amp; Data </a:t>
            </a:r>
            <a:br>
              <a:rPr lang="en-US" sz="2400" spc="-5" dirty="0">
                <a:solidFill>
                  <a:srgbClr val="595959"/>
                </a:solidFill>
                <a:latin typeface="Arial"/>
                <a:cs typeface="Arial"/>
              </a:rPr>
            </a:br>
            <a:endParaRPr lang="en-US" dirty="0"/>
          </a:p>
        </p:txBody>
      </p:sp>
      <p:sp>
        <p:nvSpPr>
          <p:cNvPr id="9" name="Subtitle 8">
            <a:extLst>
              <a:ext uri="{FF2B5EF4-FFF2-40B4-BE49-F238E27FC236}">
                <a16:creationId xmlns:a16="http://schemas.microsoft.com/office/drawing/2014/main" id="{F67BD9DC-6423-1F77-AA7D-B4D3C529E188}"/>
              </a:ext>
            </a:extLst>
          </p:cNvPr>
          <p:cNvSpPr>
            <a:spLocks noGrp="1"/>
          </p:cNvSpPr>
          <p:nvPr>
            <p:ph type="subTitle" idx="1"/>
          </p:nvPr>
        </p:nvSpPr>
        <p:spPr>
          <a:xfrm>
            <a:off x="254075" y="1701237"/>
            <a:ext cx="4045200" cy="641400"/>
          </a:xfrm>
        </p:spPr>
        <p:txBody>
          <a:bodyPr/>
          <a:lstStyle/>
          <a:p>
            <a:r>
              <a:rPr lang="en-GB" dirty="0"/>
              <a:t>Document</a:t>
            </a:r>
            <a:endParaRPr lang="en-US" dirty="0"/>
          </a:p>
          <a:p>
            <a:endParaRPr lang="en-US" dirty="0"/>
          </a:p>
        </p:txBody>
      </p:sp>
      <p:sp>
        <p:nvSpPr>
          <p:cNvPr id="10" name="Text Placeholder 9">
            <a:extLst>
              <a:ext uri="{FF2B5EF4-FFF2-40B4-BE49-F238E27FC236}">
                <a16:creationId xmlns:a16="http://schemas.microsoft.com/office/drawing/2014/main" id="{D5A90494-CF50-D473-BCCA-993C389AEA2F}"/>
              </a:ext>
            </a:extLst>
          </p:cNvPr>
          <p:cNvSpPr>
            <a:spLocks noGrp="1"/>
          </p:cNvSpPr>
          <p:nvPr>
            <p:ph type="body" idx="2"/>
          </p:nvPr>
        </p:nvSpPr>
        <p:spPr>
          <a:xfrm>
            <a:off x="439413" y="2444421"/>
            <a:ext cx="3837000" cy="1753800"/>
          </a:xfrm>
        </p:spPr>
        <p:txBody>
          <a:bodyPr/>
          <a:lstStyle/>
          <a:p>
            <a:r>
              <a:rPr lang="x-none" sz="1400" b="1" dirty="0">
                <a:latin typeface="Arial" pitchFamily="34" charset="0"/>
                <a:cs typeface="Arial" pitchFamily="34" charset="0"/>
              </a:rPr>
              <a:t>insertMany()</a:t>
            </a:r>
            <a:r>
              <a:rPr lang="en-GB" sz="1400" b="1" dirty="0">
                <a:latin typeface="Arial" pitchFamily="34" charset="0"/>
                <a:cs typeface="Arial" pitchFamily="34" charset="0"/>
              </a:rPr>
              <a:t>: </a:t>
            </a:r>
          </a:p>
          <a:p>
            <a:pPr marL="139700" indent="0">
              <a:buNone/>
            </a:pPr>
            <a:r>
              <a:rPr lang="en-US" sz="1400" dirty="0">
                <a:latin typeface="Arial" pitchFamily="34" charset="0"/>
                <a:cs typeface="Arial" pitchFamily="34" charset="0"/>
              </a:rPr>
              <a:t>To insert a multiple document in a collection.</a:t>
            </a:r>
          </a:p>
          <a:p>
            <a:pPr marL="139700" indent="0">
              <a:buNone/>
            </a:pPr>
            <a:r>
              <a:rPr lang="en-US" sz="1400" b="1" dirty="0" err="1">
                <a:latin typeface="Arial" pitchFamily="34" charset="0"/>
                <a:cs typeface="Arial" pitchFamily="34" charset="0"/>
              </a:rPr>
              <a:t>db.collection.insertMany</a:t>
            </a:r>
            <a:r>
              <a:rPr lang="en-US" sz="1400" b="1" dirty="0">
                <a:latin typeface="Arial" pitchFamily="34" charset="0"/>
                <a:cs typeface="Arial" pitchFamily="34" charset="0"/>
              </a:rPr>
              <a:t>()</a:t>
            </a:r>
          </a:p>
          <a:p>
            <a:endParaRPr lang="en-US" dirty="0"/>
          </a:p>
        </p:txBody>
      </p:sp>
      <p:sp>
        <p:nvSpPr>
          <p:cNvPr id="11" name="Text Placeholder 10">
            <a:extLst>
              <a:ext uri="{FF2B5EF4-FFF2-40B4-BE49-F238E27FC236}">
                <a16:creationId xmlns:a16="http://schemas.microsoft.com/office/drawing/2014/main" id="{E78307BF-E761-0242-8D70-D49E74BD4BEE}"/>
              </a:ext>
            </a:extLst>
          </p:cNvPr>
          <p:cNvSpPr>
            <a:spLocks noGrp="1"/>
          </p:cNvSpPr>
          <p:nvPr>
            <p:ph type="body" idx="3"/>
          </p:nvPr>
        </p:nvSpPr>
        <p:spPr/>
        <p:txBody>
          <a:bodyPr/>
          <a:lstStyle/>
          <a:p>
            <a:endParaRPr lang="en-US" dirty="0"/>
          </a:p>
        </p:txBody>
      </p:sp>
    </p:spTree>
    <p:extLst>
      <p:ext uri="{BB962C8B-B14F-4D97-AF65-F5344CB8AC3E}">
        <p14:creationId xmlns:p14="http://schemas.microsoft.com/office/powerpoint/2010/main" val="6989776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86314" y="353712"/>
            <a:ext cx="4143404" cy="764312"/>
          </a:xfrm>
          <a:prstGeom prst="rect">
            <a:avLst/>
          </a:prstGeom>
        </p:spPr>
        <p:txBody>
          <a:bodyPr vert="horz" wrap="square" lIns="0" tIns="12700" rIns="0" bIns="0" rtlCol="0">
            <a:spAutoFit/>
          </a:bodyPr>
          <a:lstStyle/>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sp>
        <p:nvSpPr>
          <p:cNvPr id="4" name="Title 3">
            <a:extLst>
              <a:ext uri="{FF2B5EF4-FFF2-40B4-BE49-F238E27FC236}">
                <a16:creationId xmlns:a16="http://schemas.microsoft.com/office/drawing/2014/main" id="{E7B9E81E-391C-C1A7-F1E1-1EAD3E50FB5B}"/>
              </a:ext>
            </a:extLst>
          </p:cNvPr>
          <p:cNvSpPr>
            <a:spLocks noGrp="1"/>
          </p:cNvSpPr>
          <p:nvPr>
            <p:ph type="title"/>
          </p:nvPr>
        </p:nvSpPr>
        <p:spPr>
          <a:xfrm>
            <a:off x="253058" y="774400"/>
            <a:ext cx="4045200" cy="641400"/>
          </a:xfrm>
        </p:spPr>
        <p:txBody>
          <a:bodyPr/>
          <a:lstStyle/>
          <a:p>
            <a:r>
              <a:rPr lang="en-US" sz="2400" spc="-5" dirty="0">
                <a:solidFill>
                  <a:schemeClr val="tx1"/>
                </a:solidFill>
                <a:latin typeface="Arial"/>
                <a:cs typeface="Arial"/>
              </a:rPr>
              <a:t>Capped collection, Update &amp; delete Collection</a:t>
            </a:r>
            <a:br>
              <a:rPr lang="en-US" sz="2400" spc="-5" dirty="0">
                <a:solidFill>
                  <a:srgbClr val="595959"/>
                </a:solidFill>
                <a:latin typeface="Arial"/>
                <a:cs typeface="Arial"/>
              </a:rPr>
            </a:br>
            <a:endParaRPr lang="en-US" dirty="0"/>
          </a:p>
        </p:txBody>
      </p:sp>
      <p:sp>
        <p:nvSpPr>
          <p:cNvPr id="9" name="Subtitle 8">
            <a:extLst>
              <a:ext uri="{FF2B5EF4-FFF2-40B4-BE49-F238E27FC236}">
                <a16:creationId xmlns:a16="http://schemas.microsoft.com/office/drawing/2014/main" id="{ED7A0328-A9F2-D628-D7F7-0A054FADF848}"/>
              </a:ext>
            </a:extLst>
          </p:cNvPr>
          <p:cNvSpPr>
            <a:spLocks noGrp="1"/>
          </p:cNvSpPr>
          <p:nvPr>
            <p:ph type="subTitle" idx="1"/>
          </p:nvPr>
        </p:nvSpPr>
        <p:spPr>
          <a:xfrm>
            <a:off x="241048" y="1492663"/>
            <a:ext cx="4045200" cy="641400"/>
          </a:xfrm>
        </p:spPr>
        <p:txBody>
          <a:bodyPr/>
          <a:lstStyle/>
          <a:p>
            <a:r>
              <a:rPr lang="en-GB" dirty="0"/>
              <a:t>Capped Collection</a:t>
            </a:r>
            <a:endParaRPr lang="en-US" dirty="0"/>
          </a:p>
          <a:p>
            <a:endParaRPr lang="en-US" dirty="0"/>
          </a:p>
        </p:txBody>
      </p:sp>
      <p:sp>
        <p:nvSpPr>
          <p:cNvPr id="10" name="Text Placeholder 9">
            <a:extLst>
              <a:ext uri="{FF2B5EF4-FFF2-40B4-BE49-F238E27FC236}">
                <a16:creationId xmlns:a16="http://schemas.microsoft.com/office/drawing/2014/main" id="{F7138E8E-9001-BFC4-2F45-671D90D87F4C}"/>
              </a:ext>
            </a:extLst>
          </p:cNvPr>
          <p:cNvSpPr>
            <a:spLocks noGrp="1"/>
          </p:cNvSpPr>
          <p:nvPr>
            <p:ph type="body" idx="2"/>
          </p:nvPr>
        </p:nvSpPr>
        <p:spPr>
          <a:xfrm>
            <a:off x="357158" y="2477625"/>
            <a:ext cx="3837000" cy="1753800"/>
          </a:xfrm>
        </p:spPr>
        <p:txBody>
          <a:bodyPr/>
          <a:lstStyle/>
          <a:p>
            <a:r>
              <a:rPr lang="en-US" sz="1400" dirty="0">
                <a:latin typeface="Arial" pitchFamily="34" charset="0"/>
                <a:cs typeface="Arial" pitchFamily="34" charset="0"/>
              </a:rPr>
              <a:t>Fixed-size circular collections that follow the insertion order to support high performance for create, read, and delete operations. </a:t>
            </a:r>
          </a:p>
          <a:p>
            <a:r>
              <a:rPr lang="en-US" sz="1400" dirty="0">
                <a:latin typeface="Arial" pitchFamily="34" charset="0"/>
                <a:cs typeface="Arial" pitchFamily="34" charset="0"/>
              </a:rPr>
              <a:t>Capped collections restrict updates to the documents if the update results in increased document size. </a:t>
            </a:r>
          </a:p>
          <a:p>
            <a:pPr marL="139700" indent="0">
              <a:buNone/>
            </a:pPr>
            <a:endParaRPr lang="en-US" dirty="0"/>
          </a:p>
        </p:txBody>
      </p:sp>
      <p:sp>
        <p:nvSpPr>
          <p:cNvPr id="12" name="Text Placeholder 11">
            <a:extLst>
              <a:ext uri="{FF2B5EF4-FFF2-40B4-BE49-F238E27FC236}">
                <a16:creationId xmlns:a16="http://schemas.microsoft.com/office/drawing/2014/main" id="{3C56E88E-D38B-6CF0-0AE1-129DBCAB016A}"/>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415148312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86314" y="353712"/>
            <a:ext cx="4143404" cy="764312"/>
          </a:xfrm>
          <a:prstGeom prst="rect">
            <a:avLst/>
          </a:prstGeom>
        </p:spPr>
        <p:txBody>
          <a:bodyPr vert="horz" wrap="square" lIns="0" tIns="12700" rIns="0" bIns="0" rtlCol="0">
            <a:spAutoFit/>
          </a:bodyPr>
          <a:lstStyle/>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sp>
        <p:nvSpPr>
          <p:cNvPr id="4" name="Title 3">
            <a:extLst>
              <a:ext uri="{FF2B5EF4-FFF2-40B4-BE49-F238E27FC236}">
                <a16:creationId xmlns:a16="http://schemas.microsoft.com/office/drawing/2014/main" id="{E7B9E81E-391C-C1A7-F1E1-1EAD3E50FB5B}"/>
              </a:ext>
            </a:extLst>
          </p:cNvPr>
          <p:cNvSpPr>
            <a:spLocks noGrp="1"/>
          </p:cNvSpPr>
          <p:nvPr>
            <p:ph type="title"/>
          </p:nvPr>
        </p:nvSpPr>
        <p:spPr>
          <a:xfrm>
            <a:off x="253058" y="774400"/>
            <a:ext cx="4045200" cy="641400"/>
          </a:xfrm>
        </p:spPr>
        <p:txBody>
          <a:bodyPr/>
          <a:lstStyle/>
          <a:p>
            <a:r>
              <a:rPr lang="en-US" sz="2400" spc="-5" dirty="0">
                <a:solidFill>
                  <a:schemeClr val="tx1"/>
                </a:solidFill>
                <a:latin typeface="Arial"/>
                <a:cs typeface="Arial"/>
              </a:rPr>
              <a:t>Capped collection, Update &amp; delete Collection</a:t>
            </a:r>
            <a:br>
              <a:rPr lang="en-US" sz="2400" spc="-5" dirty="0">
                <a:solidFill>
                  <a:srgbClr val="595959"/>
                </a:solidFill>
                <a:latin typeface="Arial"/>
                <a:cs typeface="Arial"/>
              </a:rPr>
            </a:br>
            <a:endParaRPr lang="en-US" dirty="0"/>
          </a:p>
        </p:txBody>
      </p:sp>
      <p:sp>
        <p:nvSpPr>
          <p:cNvPr id="9" name="Subtitle 8">
            <a:extLst>
              <a:ext uri="{FF2B5EF4-FFF2-40B4-BE49-F238E27FC236}">
                <a16:creationId xmlns:a16="http://schemas.microsoft.com/office/drawing/2014/main" id="{ED7A0328-A9F2-D628-D7F7-0A054FADF848}"/>
              </a:ext>
            </a:extLst>
          </p:cNvPr>
          <p:cNvSpPr>
            <a:spLocks noGrp="1"/>
          </p:cNvSpPr>
          <p:nvPr>
            <p:ph type="subTitle" idx="1"/>
          </p:nvPr>
        </p:nvSpPr>
        <p:spPr>
          <a:xfrm>
            <a:off x="241048" y="1492663"/>
            <a:ext cx="4045200" cy="641400"/>
          </a:xfrm>
        </p:spPr>
        <p:txBody>
          <a:bodyPr/>
          <a:lstStyle/>
          <a:p>
            <a:r>
              <a:rPr lang="en-GB" dirty="0"/>
              <a:t>Capped Collection</a:t>
            </a:r>
            <a:endParaRPr lang="en-US" dirty="0"/>
          </a:p>
          <a:p>
            <a:endParaRPr lang="en-US" dirty="0"/>
          </a:p>
        </p:txBody>
      </p:sp>
      <p:sp>
        <p:nvSpPr>
          <p:cNvPr id="10" name="Text Placeholder 9">
            <a:extLst>
              <a:ext uri="{FF2B5EF4-FFF2-40B4-BE49-F238E27FC236}">
                <a16:creationId xmlns:a16="http://schemas.microsoft.com/office/drawing/2014/main" id="{F7138E8E-9001-BFC4-2F45-671D90D87F4C}"/>
              </a:ext>
            </a:extLst>
          </p:cNvPr>
          <p:cNvSpPr>
            <a:spLocks noGrp="1"/>
          </p:cNvSpPr>
          <p:nvPr>
            <p:ph type="body" idx="2"/>
          </p:nvPr>
        </p:nvSpPr>
        <p:spPr>
          <a:xfrm>
            <a:off x="345148" y="2286628"/>
            <a:ext cx="3837000" cy="2358175"/>
          </a:xfrm>
        </p:spPr>
        <p:txBody>
          <a:bodyPr/>
          <a:lstStyle/>
          <a:p>
            <a:r>
              <a:rPr lang="en-US" sz="1400" dirty="0">
                <a:latin typeface="Arial" pitchFamily="34" charset="0"/>
                <a:cs typeface="Arial" pitchFamily="34" charset="0"/>
              </a:rPr>
              <a:t>To create a capped collection:</a:t>
            </a:r>
          </a:p>
          <a:p>
            <a:pPr marL="139700" indent="0">
              <a:buNone/>
            </a:pPr>
            <a:r>
              <a:rPr lang="en-US" sz="1400" b="1" dirty="0" err="1">
                <a:latin typeface="Arial" pitchFamily="34" charset="0"/>
                <a:cs typeface="Arial" pitchFamily="34" charset="0"/>
              </a:rPr>
              <a:t>db.createCollection</a:t>
            </a:r>
            <a:r>
              <a:rPr lang="en-US" sz="1400" b="1" dirty="0">
                <a:latin typeface="Arial" pitchFamily="34" charset="0"/>
                <a:cs typeface="Arial" pitchFamily="34" charset="0"/>
              </a:rPr>
              <a:t>("</a:t>
            </a:r>
            <a:r>
              <a:rPr lang="en-US" sz="1400" b="1" dirty="0" err="1">
                <a:latin typeface="Arial" pitchFamily="34" charset="0"/>
                <a:cs typeface="Arial" pitchFamily="34" charset="0"/>
              </a:rPr>
              <a:t>cappedLogCollection</a:t>
            </a:r>
            <a:r>
              <a:rPr lang="en-US" sz="1400" b="1" dirty="0">
                <a:latin typeface="Arial" pitchFamily="34" charset="0"/>
                <a:cs typeface="Arial" pitchFamily="34" charset="0"/>
              </a:rPr>
              <a:t>",{capped:true,size:10000})</a:t>
            </a:r>
          </a:p>
          <a:p>
            <a:pPr marL="139700" indent="0">
              <a:buNone/>
            </a:pPr>
            <a:endParaRPr lang="en-US" sz="1400" dirty="0">
              <a:latin typeface="Arial" pitchFamily="34" charset="0"/>
              <a:cs typeface="Arial" pitchFamily="34" charset="0"/>
            </a:endParaRPr>
          </a:p>
          <a:p>
            <a:r>
              <a:rPr lang="en-GB" sz="1400" dirty="0">
                <a:latin typeface="Arial" pitchFamily="34" charset="0"/>
                <a:cs typeface="Arial" pitchFamily="34" charset="0"/>
              </a:rPr>
              <a:t> </a:t>
            </a:r>
            <a:r>
              <a:rPr lang="en-US" sz="1400" dirty="0">
                <a:latin typeface="Arial" pitchFamily="34" charset="0"/>
                <a:cs typeface="Arial" pitchFamily="34" charset="0"/>
              </a:rPr>
              <a:t>To collection size, limit the number of documents in the collection using the max parameter </a:t>
            </a:r>
          </a:p>
          <a:p>
            <a:pPr marL="139700" indent="0">
              <a:buNone/>
            </a:pPr>
            <a:r>
              <a:rPr lang="en-US" sz="1400" b="1" dirty="0" err="1">
                <a:latin typeface="Arial" pitchFamily="34" charset="0"/>
                <a:cs typeface="Arial" pitchFamily="34" charset="0"/>
              </a:rPr>
              <a:t>db.createCollection</a:t>
            </a:r>
            <a:r>
              <a:rPr lang="en-US" sz="1400" b="1" dirty="0">
                <a:latin typeface="Arial" pitchFamily="34" charset="0"/>
                <a:cs typeface="Arial" pitchFamily="34" charset="0"/>
              </a:rPr>
              <a:t>("</a:t>
            </a:r>
            <a:r>
              <a:rPr lang="en-US" sz="1400" b="1" dirty="0" err="1">
                <a:latin typeface="Arial" pitchFamily="34" charset="0"/>
                <a:cs typeface="Arial" pitchFamily="34" charset="0"/>
              </a:rPr>
              <a:t>cappedLogCollection</a:t>
            </a:r>
            <a:r>
              <a:rPr lang="en-US" sz="1400" b="1" dirty="0">
                <a:latin typeface="Arial" pitchFamily="34" charset="0"/>
                <a:cs typeface="Arial" pitchFamily="34" charset="0"/>
              </a:rPr>
              <a:t>",{capped:true,size:10000,max:1000})</a:t>
            </a:r>
            <a:endParaRPr lang="en-US" sz="1200" b="1" dirty="0">
              <a:latin typeface="Arial" pitchFamily="34" charset="0"/>
              <a:cs typeface="Arial" pitchFamily="34" charset="0"/>
            </a:endParaRPr>
          </a:p>
          <a:p>
            <a:pPr marL="139700" indent="0">
              <a:buNone/>
            </a:pPr>
            <a:endParaRPr lang="en-US" dirty="0"/>
          </a:p>
        </p:txBody>
      </p:sp>
      <p:sp>
        <p:nvSpPr>
          <p:cNvPr id="12" name="Text Placeholder 11">
            <a:extLst>
              <a:ext uri="{FF2B5EF4-FFF2-40B4-BE49-F238E27FC236}">
                <a16:creationId xmlns:a16="http://schemas.microsoft.com/office/drawing/2014/main" id="{3C56E88E-D38B-6CF0-0AE1-129DBCAB016A}"/>
              </a:ext>
            </a:extLst>
          </p:cNvPr>
          <p:cNvSpPr>
            <a:spLocks noGrp="1"/>
          </p:cNvSpPr>
          <p:nvPr>
            <p:ph type="body" idx="3"/>
          </p:nvPr>
        </p:nvSpPr>
        <p:spPr/>
        <p:txBody>
          <a:bodyPr/>
          <a:lstStyle/>
          <a:p>
            <a:pPr marL="184150" indent="0">
              <a:buNone/>
            </a:pPr>
            <a:endParaRPr lang="en-US" dirty="0"/>
          </a:p>
        </p:txBody>
      </p:sp>
    </p:spTree>
    <p:extLst>
      <p:ext uri="{BB962C8B-B14F-4D97-AF65-F5344CB8AC3E}">
        <p14:creationId xmlns:p14="http://schemas.microsoft.com/office/powerpoint/2010/main" val="35992914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14876" y="484446"/>
            <a:ext cx="4143404" cy="764312"/>
          </a:xfrm>
          <a:prstGeom prst="rect">
            <a:avLst/>
          </a:prstGeom>
        </p:spPr>
        <p:txBody>
          <a:bodyPr vert="horz" wrap="square" lIns="0" tIns="12700" rIns="0" bIns="0" rtlCol="0">
            <a:spAutoFit/>
          </a:bodyPr>
          <a:lstStyle/>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6" name="Rectangle 5"/>
          <p:cNvSpPr/>
          <p:nvPr/>
        </p:nvSpPr>
        <p:spPr>
          <a:xfrm>
            <a:off x="4930748" y="1455730"/>
            <a:ext cx="3429024" cy="307777"/>
          </a:xfrm>
          <a:prstGeom prst="rect">
            <a:avLst/>
          </a:prstGeom>
        </p:spPr>
        <p:txBody>
          <a:bodyPr wrap="square">
            <a:spAutoFit/>
          </a:bodyPr>
          <a:lstStyle/>
          <a:p>
            <a:pPr lvl="0" algn="ctr"/>
            <a:endParaRPr lang="en-US" dirty="0"/>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sp>
        <p:nvSpPr>
          <p:cNvPr id="7" name="object 4">
            <a:extLst>
              <a:ext uri="{FF2B5EF4-FFF2-40B4-BE49-F238E27FC236}">
                <a16:creationId xmlns:a16="http://schemas.microsoft.com/office/drawing/2014/main" id="{FE037F46-7644-CC6C-B58C-EE4A2361B9E6}"/>
              </a:ext>
            </a:extLst>
          </p:cNvPr>
          <p:cNvSpPr txBox="1"/>
          <p:nvPr/>
        </p:nvSpPr>
        <p:spPr>
          <a:xfrm>
            <a:off x="142844" y="2000246"/>
            <a:ext cx="4357718" cy="443711"/>
          </a:xfrm>
          <a:prstGeom prst="rect">
            <a:avLst/>
          </a:prstGeom>
        </p:spPr>
        <p:txBody>
          <a:bodyPr vert="horz" wrap="square" lIns="0" tIns="12700" rIns="0" bIns="0" rtlCol="0">
            <a:spAutoFit/>
          </a:bodyPr>
          <a:lstStyle/>
          <a:p>
            <a:endParaRPr lang="en-US" sz="1400" dirty="0">
              <a:latin typeface="Arial" pitchFamily="34" charset="0"/>
              <a:cs typeface="Arial" pitchFamily="34" charset="0"/>
            </a:endParaRPr>
          </a:p>
          <a:p>
            <a:endParaRPr lang="en-GB" sz="1400" dirty="0">
              <a:latin typeface="Arial" pitchFamily="34" charset="0"/>
              <a:cs typeface="Arial" pitchFamily="34" charset="0"/>
            </a:endParaRPr>
          </a:p>
        </p:txBody>
      </p:sp>
      <p:pic>
        <p:nvPicPr>
          <p:cNvPr id="20482" name="Picture 2"/>
          <p:cNvPicPr>
            <a:picLocks noChangeAspect="1" noChangeArrowheads="1"/>
          </p:cNvPicPr>
          <p:nvPr/>
        </p:nvPicPr>
        <p:blipFill>
          <a:blip r:embed="rId2"/>
          <a:srcRect/>
          <a:stretch>
            <a:fillRect/>
          </a:stretch>
        </p:blipFill>
        <p:spPr bwMode="auto">
          <a:xfrm>
            <a:off x="4572000" y="2143122"/>
            <a:ext cx="4572000" cy="642942"/>
          </a:xfrm>
          <a:prstGeom prst="rect">
            <a:avLst/>
          </a:prstGeom>
          <a:noFill/>
          <a:ln w="9525">
            <a:noFill/>
            <a:miter lim="800000"/>
            <a:headEnd/>
            <a:tailEnd/>
          </a:ln>
          <a:effectLst/>
        </p:spPr>
      </p:pic>
      <p:pic>
        <p:nvPicPr>
          <p:cNvPr id="20483" name="Picture 3"/>
          <p:cNvPicPr>
            <a:picLocks noChangeAspect="1" noChangeArrowheads="1"/>
          </p:cNvPicPr>
          <p:nvPr/>
        </p:nvPicPr>
        <p:blipFill>
          <a:blip r:embed="rId3"/>
          <a:srcRect/>
          <a:stretch>
            <a:fillRect/>
          </a:stretch>
        </p:blipFill>
        <p:spPr bwMode="auto">
          <a:xfrm>
            <a:off x="4572000" y="3214692"/>
            <a:ext cx="4572000" cy="642942"/>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F7173F7B-DEBB-C465-1C13-D4B870E420BE}"/>
              </a:ext>
            </a:extLst>
          </p:cNvPr>
          <p:cNvSpPr>
            <a:spLocks noGrp="1"/>
          </p:cNvSpPr>
          <p:nvPr>
            <p:ph type="title"/>
          </p:nvPr>
        </p:nvSpPr>
        <p:spPr/>
        <p:txBody>
          <a:bodyPr/>
          <a:lstStyle/>
          <a:p>
            <a:r>
              <a:rPr lang="en-US" sz="2400" spc="-5" dirty="0">
                <a:solidFill>
                  <a:schemeClr val="tx1"/>
                </a:solidFill>
                <a:latin typeface="Arial"/>
                <a:cs typeface="Arial"/>
              </a:rPr>
              <a:t>Capped collection, Update &amp; delete Collection</a:t>
            </a:r>
            <a:br>
              <a:rPr lang="en-US" sz="2400" spc="-5" dirty="0">
                <a:solidFill>
                  <a:srgbClr val="595959"/>
                </a:solidFill>
                <a:latin typeface="Arial"/>
                <a:cs typeface="Arial"/>
              </a:rPr>
            </a:br>
            <a:endParaRPr lang="en-US" dirty="0"/>
          </a:p>
        </p:txBody>
      </p:sp>
      <p:sp>
        <p:nvSpPr>
          <p:cNvPr id="9" name="Subtitle 8">
            <a:extLst>
              <a:ext uri="{FF2B5EF4-FFF2-40B4-BE49-F238E27FC236}">
                <a16:creationId xmlns:a16="http://schemas.microsoft.com/office/drawing/2014/main" id="{B83619E9-432E-1679-6445-424DCC0FFA80}"/>
              </a:ext>
            </a:extLst>
          </p:cNvPr>
          <p:cNvSpPr>
            <a:spLocks noGrp="1"/>
          </p:cNvSpPr>
          <p:nvPr>
            <p:ph type="subTitle" idx="1"/>
          </p:nvPr>
        </p:nvSpPr>
        <p:spPr>
          <a:xfrm>
            <a:off x="254075" y="1467026"/>
            <a:ext cx="4045200" cy="490025"/>
          </a:xfrm>
        </p:spPr>
        <p:txBody>
          <a:bodyPr/>
          <a:lstStyle/>
          <a:p>
            <a:r>
              <a:rPr lang="en-GB" dirty="0"/>
              <a:t>Update Collection</a:t>
            </a:r>
            <a:endParaRPr lang="en-US" dirty="0"/>
          </a:p>
          <a:p>
            <a:endParaRPr lang="en-US" dirty="0"/>
          </a:p>
        </p:txBody>
      </p:sp>
      <p:sp>
        <p:nvSpPr>
          <p:cNvPr id="10" name="Text Placeholder 9">
            <a:extLst>
              <a:ext uri="{FF2B5EF4-FFF2-40B4-BE49-F238E27FC236}">
                <a16:creationId xmlns:a16="http://schemas.microsoft.com/office/drawing/2014/main" id="{D488C487-BFBA-7070-9054-5D17323EDB32}"/>
              </a:ext>
            </a:extLst>
          </p:cNvPr>
          <p:cNvSpPr>
            <a:spLocks noGrp="1"/>
          </p:cNvSpPr>
          <p:nvPr>
            <p:ph type="body" idx="2"/>
          </p:nvPr>
        </p:nvSpPr>
        <p:spPr>
          <a:xfrm>
            <a:off x="358175" y="2841699"/>
            <a:ext cx="3837000" cy="1753800"/>
          </a:xfrm>
        </p:spPr>
        <p:txBody>
          <a:bodyPr/>
          <a:lstStyle/>
          <a:p>
            <a:r>
              <a:rPr lang="en-US" sz="1400" b="1" dirty="0" err="1">
                <a:latin typeface="Arial" pitchFamily="34" charset="0"/>
                <a:cs typeface="Arial" pitchFamily="34" charset="0"/>
              </a:rPr>
              <a:t>db.collection.updateOne</a:t>
            </a:r>
            <a:r>
              <a:rPr lang="en-US" sz="1400" b="1" dirty="0">
                <a:latin typeface="Arial" pitchFamily="34" charset="0"/>
                <a:cs typeface="Arial" pitchFamily="34" charset="0"/>
              </a:rPr>
              <a:t>(filter, document, options)</a:t>
            </a:r>
          </a:p>
          <a:p>
            <a:r>
              <a:rPr lang="en-US" sz="1400" b="1" dirty="0" err="1">
                <a:latin typeface="Arial" pitchFamily="34" charset="0"/>
                <a:cs typeface="Arial" pitchFamily="34" charset="0"/>
              </a:rPr>
              <a:t>db.collection.updateMany</a:t>
            </a:r>
            <a:r>
              <a:rPr lang="en-US" sz="1400" b="1" dirty="0">
                <a:latin typeface="Arial" pitchFamily="34" charset="0"/>
                <a:cs typeface="Arial" pitchFamily="34" charset="0"/>
              </a:rPr>
              <a:t>(filter, document, options)</a:t>
            </a:r>
          </a:p>
          <a:p>
            <a:r>
              <a:rPr lang="en-GB" sz="1400" b="1" dirty="0">
                <a:latin typeface="Arial" pitchFamily="34" charset="0"/>
                <a:cs typeface="Arial" pitchFamily="34" charset="0"/>
              </a:rPr>
              <a:t>Parameters:</a:t>
            </a:r>
          </a:p>
          <a:p>
            <a:r>
              <a:rPr lang="en-GB" sz="1400" b="1" dirty="0">
                <a:latin typeface="Arial" pitchFamily="34" charset="0"/>
                <a:cs typeface="Arial" pitchFamily="34" charset="0"/>
              </a:rPr>
              <a:t>filter: </a:t>
            </a:r>
            <a:r>
              <a:rPr lang="en-GB" sz="1400" dirty="0">
                <a:latin typeface="Arial" pitchFamily="34" charset="0"/>
                <a:cs typeface="Arial" pitchFamily="34" charset="0"/>
              </a:rPr>
              <a:t>The selection criteria for the update, same as find() method.</a:t>
            </a:r>
          </a:p>
          <a:p>
            <a:r>
              <a:rPr lang="en-GB" sz="1400" b="1" dirty="0">
                <a:latin typeface="Arial" pitchFamily="34" charset="0"/>
                <a:cs typeface="Arial" pitchFamily="34" charset="0"/>
              </a:rPr>
              <a:t>document: </a:t>
            </a:r>
            <a:r>
              <a:rPr lang="en-GB" sz="1400" dirty="0">
                <a:latin typeface="Arial" pitchFamily="34" charset="0"/>
                <a:cs typeface="Arial" pitchFamily="34" charset="0"/>
              </a:rPr>
              <a:t>A document or pipeline that contains modifications to apply.</a:t>
            </a:r>
          </a:p>
          <a:p>
            <a:r>
              <a:rPr lang="en-GB" sz="1400" b="1" dirty="0">
                <a:latin typeface="Arial" pitchFamily="34" charset="0"/>
                <a:cs typeface="Arial" pitchFamily="34" charset="0"/>
              </a:rPr>
              <a:t>options: </a:t>
            </a:r>
            <a:r>
              <a:rPr lang="en-GB" sz="1400" dirty="0">
                <a:latin typeface="Arial" pitchFamily="34" charset="0"/>
                <a:cs typeface="Arial" pitchFamily="34" charset="0"/>
              </a:rPr>
              <a:t>Optional. May contains options for update </a:t>
            </a:r>
            <a:r>
              <a:rPr lang="en-GB" sz="1400" dirty="0" err="1">
                <a:latin typeface="Arial" pitchFamily="34" charset="0"/>
                <a:cs typeface="Arial" pitchFamily="34" charset="0"/>
              </a:rPr>
              <a:t>behavior</a:t>
            </a:r>
            <a:r>
              <a:rPr lang="en-GB" sz="1400" dirty="0">
                <a:latin typeface="Arial" pitchFamily="34" charset="0"/>
                <a:cs typeface="Arial" pitchFamily="34" charset="0"/>
              </a:rPr>
              <a:t>. It includes </a:t>
            </a:r>
            <a:r>
              <a:rPr lang="en-GB" sz="1400" dirty="0" err="1">
                <a:latin typeface="Arial" pitchFamily="34" charset="0"/>
                <a:cs typeface="Arial" pitchFamily="34" charset="0"/>
              </a:rPr>
              <a:t>upsert</a:t>
            </a:r>
            <a:r>
              <a:rPr lang="en-GB" sz="1400" dirty="0">
                <a:latin typeface="Arial" pitchFamily="34" charset="0"/>
                <a:cs typeface="Arial" pitchFamily="34" charset="0"/>
              </a:rPr>
              <a:t>, </a:t>
            </a:r>
            <a:r>
              <a:rPr lang="en-GB" sz="1400" dirty="0" err="1">
                <a:latin typeface="Arial" pitchFamily="34" charset="0"/>
                <a:cs typeface="Arial" pitchFamily="34" charset="0"/>
              </a:rPr>
              <a:t>writeConcern</a:t>
            </a:r>
            <a:r>
              <a:rPr lang="en-GB" sz="1400" dirty="0">
                <a:latin typeface="Arial" pitchFamily="34" charset="0"/>
                <a:cs typeface="Arial" pitchFamily="34" charset="0"/>
              </a:rPr>
              <a:t>, collation, etc.</a:t>
            </a:r>
          </a:p>
          <a:p>
            <a:endParaRPr lang="en-US" dirty="0"/>
          </a:p>
        </p:txBody>
      </p:sp>
      <p:sp>
        <p:nvSpPr>
          <p:cNvPr id="11" name="Text Placeholder 10">
            <a:extLst>
              <a:ext uri="{FF2B5EF4-FFF2-40B4-BE49-F238E27FC236}">
                <a16:creationId xmlns:a16="http://schemas.microsoft.com/office/drawing/2014/main" id="{DCAD5BA0-D998-BF09-8B05-432C3C6B6A1D}"/>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133732280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57752" y="308370"/>
            <a:ext cx="4143404" cy="764312"/>
          </a:xfrm>
          <a:prstGeom prst="rect">
            <a:avLst/>
          </a:prstGeom>
        </p:spPr>
        <p:txBody>
          <a:bodyPr vert="horz" wrap="square" lIns="0" tIns="12700" rIns="0" bIns="0" rtlCol="0">
            <a:spAutoFit/>
          </a:bodyPr>
          <a:lstStyle/>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sp>
        <p:nvSpPr>
          <p:cNvPr id="7" name="object 4">
            <a:extLst>
              <a:ext uri="{FF2B5EF4-FFF2-40B4-BE49-F238E27FC236}">
                <a16:creationId xmlns:a16="http://schemas.microsoft.com/office/drawing/2014/main" id="{FE037F46-7644-CC6C-B58C-EE4A2361B9E6}"/>
              </a:ext>
            </a:extLst>
          </p:cNvPr>
          <p:cNvSpPr txBox="1"/>
          <p:nvPr/>
        </p:nvSpPr>
        <p:spPr>
          <a:xfrm>
            <a:off x="142844" y="2000246"/>
            <a:ext cx="4357718" cy="443711"/>
          </a:xfrm>
          <a:prstGeom prst="rect">
            <a:avLst/>
          </a:prstGeom>
        </p:spPr>
        <p:txBody>
          <a:bodyPr vert="horz" wrap="square" lIns="0" tIns="12700" rIns="0" bIns="0" rtlCol="0">
            <a:spAutoFit/>
          </a:bodyPr>
          <a:lstStyle/>
          <a:p>
            <a:endParaRPr lang="en-US" sz="1400" dirty="0">
              <a:latin typeface="Arial" pitchFamily="34" charset="0"/>
              <a:cs typeface="Arial" pitchFamily="34" charset="0"/>
            </a:endParaRPr>
          </a:p>
          <a:p>
            <a:endParaRPr lang="en-GB" sz="1400" dirty="0">
              <a:latin typeface="Arial" pitchFamily="34" charset="0"/>
              <a:cs typeface="Arial" pitchFamily="34" charset="0"/>
            </a:endParaRPr>
          </a:p>
        </p:txBody>
      </p:sp>
      <p:pic>
        <p:nvPicPr>
          <p:cNvPr id="10" name="Picture 2"/>
          <p:cNvPicPr>
            <a:picLocks noChangeAspect="1" noChangeArrowheads="1"/>
          </p:cNvPicPr>
          <p:nvPr/>
        </p:nvPicPr>
        <p:blipFill>
          <a:blip r:embed="rId2"/>
          <a:srcRect/>
          <a:stretch>
            <a:fillRect/>
          </a:stretch>
        </p:blipFill>
        <p:spPr bwMode="auto">
          <a:xfrm>
            <a:off x="4572000" y="2214560"/>
            <a:ext cx="4571999" cy="357190"/>
          </a:xfrm>
          <a:prstGeom prst="rect">
            <a:avLst/>
          </a:prstGeom>
          <a:noFill/>
          <a:ln w="9525">
            <a:noFill/>
            <a:miter lim="800000"/>
            <a:headEnd/>
            <a:tailEnd/>
          </a:ln>
          <a:effectLst/>
        </p:spPr>
      </p:pic>
      <p:pic>
        <p:nvPicPr>
          <p:cNvPr id="11" name="Picture 3"/>
          <p:cNvPicPr>
            <a:picLocks noChangeAspect="1" noChangeArrowheads="1"/>
          </p:cNvPicPr>
          <p:nvPr/>
        </p:nvPicPr>
        <p:blipFill>
          <a:blip r:embed="rId3"/>
          <a:srcRect/>
          <a:stretch>
            <a:fillRect/>
          </a:stretch>
        </p:blipFill>
        <p:spPr bwMode="auto">
          <a:xfrm>
            <a:off x="4571999" y="3286130"/>
            <a:ext cx="4571999" cy="357190"/>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C61FB8C8-2C46-3694-679C-7A5FF5D68C83}"/>
              </a:ext>
            </a:extLst>
          </p:cNvPr>
          <p:cNvSpPr>
            <a:spLocks noGrp="1"/>
          </p:cNvSpPr>
          <p:nvPr>
            <p:ph type="title"/>
          </p:nvPr>
        </p:nvSpPr>
        <p:spPr/>
        <p:txBody>
          <a:bodyPr/>
          <a:lstStyle/>
          <a:p>
            <a:r>
              <a:rPr lang="en-US" sz="2400" spc="-5" dirty="0">
                <a:solidFill>
                  <a:schemeClr val="tx1"/>
                </a:solidFill>
                <a:latin typeface="Arial"/>
                <a:cs typeface="Arial"/>
              </a:rPr>
              <a:t>Capped collection, Update &amp; delete Collection</a:t>
            </a:r>
            <a:br>
              <a:rPr lang="en-US" sz="2400" spc="-5" dirty="0">
                <a:solidFill>
                  <a:srgbClr val="595959"/>
                </a:solidFill>
                <a:latin typeface="Arial"/>
                <a:cs typeface="Arial"/>
              </a:rPr>
            </a:br>
            <a:endParaRPr lang="en-US" dirty="0"/>
          </a:p>
        </p:txBody>
      </p:sp>
      <p:sp>
        <p:nvSpPr>
          <p:cNvPr id="9" name="Subtitle 8">
            <a:extLst>
              <a:ext uri="{FF2B5EF4-FFF2-40B4-BE49-F238E27FC236}">
                <a16:creationId xmlns:a16="http://schemas.microsoft.com/office/drawing/2014/main" id="{67D6FA68-A405-DA6F-E0A6-49B35F94EF06}"/>
              </a:ext>
            </a:extLst>
          </p:cNvPr>
          <p:cNvSpPr>
            <a:spLocks noGrp="1"/>
          </p:cNvSpPr>
          <p:nvPr>
            <p:ph type="subTitle" idx="1"/>
          </p:nvPr>
        </p:nvSpPr>
        <p:spPr/>
        <p:txBody>
          <a:bodyPr/>
          <a:lstStyle/>
          <a:p>
            <a:r>
              <a:rPr lang="en-GB" dirty="0"/>
              <a:t>Delete Collection</a:t>
            </a:r>
            <a:endParaRPr lang="en-US" dirty="0"/>
          </a:p>
          <a:p>
            <a:endParaRPr lang="en-US" dirty="0"/>
          </a:p>
        </p:txBody>
      </p:sp>
      <p:sp>
        <p:nvSpPr>
          <p:cNvPr id="12" name="Text Placeholder 11">
            <a:extLst>
              <a:ext uri="{FF2B5EF4-FFF2-40B4-BE49-F238E27FC236}">
                <a16:creationId xmlns:a16="http://schemas.microsoft.com/office/drawing/2014/main" id="{A17D2BC5-0DB0-A1F1-4D1D-8080AB02F9AE}"/>
              </a:ext>
            </a:extLst>
          </p:cNvPr>
          <p:cNvSpPr>
            <a:spLocks noGrp="1"/>
          </p:cNvSpPr>
          <p:nvPr>
            <p:ph type="body" idx="2"/>
          </p:nvPr>
        </p:nvSpPr>
        <p:spPr>
          <a:xfrm>
            <a:off x="358175" y="2876828"/>
            <a:ext cx="3837000" cy="1753800"/>
          </a:xfrm>
        </p:spPr>
        <p:txBody>
          <a:bodyPr/>
          <a:lstStyle/>
          <a:p>
            <a:r>
              <a:rPr lang="en-US" sz="1400" b="1" dirty="0" err="1">
                <a:latin typeface="Arial" pitchFamily="34" charset="0"/>
                <a:cs typeface="Arial" pitchFamily="34" charset="0"/>
              </a:rPr>
              <a:t>db.collection.deleteOne</a:t>
            </a:r>
            <a:r>
              <a:rPr lang="en-US" sz="1400" b="1" dirty="0">
                <a:latin typeface="Arial" pitchFamily="34" charset="0"/>
                <a:cs typeface="Arial" pitchFamily="34" charset="0"/>
              </a:rPr>
              <a:t>(filter, options)</a:t>
            </a:r>
          </a:p>
          <a:p>
            <a:r>
              <a:rPr lang="en-US" sz="1400" b="1" dirty="0" err="1">
                <a:latin typeface="Arial" pitchFamily="34" charset="0"/>
                <a:cs typeface="Arial" pitchFamily="34" charset="0"/>
              </a:rPr>
              <a:t>db.collection.deleteMany</a:t>
            </a:r>
            <a:r>
              <a:rPr lang="en-US" sz="1400" b="1" dirty="0">
                <a:latin typeface="Arial" pitchFamily="34" charset="0"/>
                <a:cs typeface="Arial" pitchFamily="34" charset="0"/>
              </a:rPr>
              <a:t>(filter, options)</a:t>
            </a:r>
          </a:p>
          <a:p>
            <a:r>
              <a:rPr lang="en-GB" sz="1400" b="1" dirty="0">
                <a:latin typeface="Arial" pitchFamily="34" charset="0"/>
                <a:cs typeface="Arial" pitchFamily="34" charset="0"/>
              </a:rPr>
              <a:t>Parameters:</a:t>
            </a:r>
            <a:endParaRPr lang="en-GB" sz="1400" dirty="0">
              <a:latin typeface="Arial" pitchFamily="34" charset="0"/>
              <a:cs typeface="Arial" pitchFamily="34" charset="0"/>
            </a:endParaRPr>
          </a:p>
          <a:p>
            <a:pPr marL="139700" indent="0">
              <a:buNone/>
            </a:pPr>
            <a:r>
              <a:rPr lang="en-GB" sz="1400" b="1" dirty="0">
                <a:latin typeface="Arial" pitchFamily="34" charset="0"/>
                <a:cs typeface="Arial" pitchFamily="34" charset="0"/>
              </a:rPr>
              <a:t>filter: </a:t>
            </a:r>
            <a:r>
              <a:rPr lang="en-GB" sz="1400" dirty="0">
                <a:latin typeface="Arial" pitchFamily="34" charset="0"/>
                <a:cs typeface="Arial" pitchFamily="34" charset="0"/>
              </a:rPr>
              <a:t>The selection criteria for the update, same as find() method.</a:t>
            </a:r>
          </a:p>
          <a:p>
            <a:pPr marL="139700" indent="0">
              <a:buNone/>
            </a:pPr>
            <a:r>
              <a:rPr lang="en-GB" sz="1400" b="1" dirty="0">
                <a:latin typeface="Arial" pitchFamily="34" charset="0"/>
                <a:cs typeface="Arial" pitchFamily="34" charset="0"/>
              </a:rPr>
              <a:t>options: </a:t>
            </a:r>
            <a:r>
              <a:rPr lang="en-GB" sz="1400" dirty="0">
                <a:latin typeface="Arial" pitchFamily="34" charset="0"/>
                <a:cs typeface="Arial" pitchFamily="34" charset="0"/>
              </a:rPr>
              <a:t>Optional. May contains options for update </a:t>
            </a:r>
            <a:r>
              <a:rPr lang="en-GB" sz="1400" dirty="0" err="1">
                <a:latin typeface="Arial" pitchFamily="34" charset="0"/>
                <a:cs typeface="Arial" pitchFamily="34" charset="0"/>
              </a:rPr>
              <a:t>behavior</a:t>
            </a:r>
            <a:r>
              <a:rPr lang="en-GB" sz="1400" dirty="0">
                <a:latin typeface="Arial" pitchFamily="34" charset="0"/>
                <a:cs typeface="Arial" pitchFamily="34" charset="0"/>
              </a:rPr>
              <a:t>. It includes </a:t>
            </a:r>
            <a:r>
              <a:rPr lang="en-GB" sz="1400" dirty="0" err="1">
                <a:latin typeface="Arial" pitchFamily="34" charset="0"/>
                <a:cs typeface="Arial" pitchFamily="34" charset="0"/>
              </a:rPr>
              <a:t>writeConcern</a:t>
            </a:r>
            <a:r>
              <a:rPr lang="en-GB" sz="1400" dirty="0">
                <a:latin typeface="Arial" pitchFamily="34" charset="0"/>
                <a:cs typeface="Arial" pitchFamily="34" charset="0"/>
              </a:rPr>
              <a:t>, collation, and hint parameters.</a:t>
            </a:r>
          </a:p>
          <a:p>
            <a:endParaRPr lang="en-US" dirty="0"/>
          </a:p>
        </p:txBody>
      </p:sp>
      <p:sp>
        <p:nvSpPr>
          <p:cNvPr id="13" name="Text Placeholder 12">
            <a:extLst>
              <a:ext uri="{FF2B5EF4-FFF2-40B4-BE49-F238E27FC236}">
                <a16:creationId xmlns:a16="http://schemas.microsoft.com/office/drawing/2014/main" id="{AF55974F-DDC0-5692-9F97-E96CC5DE736A}"/>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7729483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36645" y="-213109"/>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pic>
        <p:nvPicPr>
          <p:cNvPr id="21508" name="Picture 4"/>
          <p:cNvPicPr>
            <a:picLocks noChangeAspect="1" noChangeArrowheads="1"/>
          </p:cNvPicPr>
          <p:nvPr/>
        </p:nvPicPr>
        <p:blipFill>
          <a:blip r:embed="rId2"/>
          <a:srcRect/>
          <a:stretch>
            <a:fillRect/>
          </a:stretch>
        </p:blipFill>
        <p:spPr bwMode="auto">
          <a:xfrm>
            <a:off x="4572000" y="662715"/>
            <a:ext cx="4572000" cy="4000510"/>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A9443955-B2EE-28F7-FEDF-6D6CEF3366F2}"/>
              </a:ext>
            </a:extLst>
          </p:cNvPr>
          <p:cNvSpPr>
            <a:spLocks noGrp="1"/>
          </p:cNvSpPr>
          <p:nvPr>
            <p:ph type="title"/>
          </p:nvPr>
        </p:nvSpPr>
        <p:spPr>
          <a:xfrm>
            <a:off x="299103" y="894699"/>
            <a:ext cx="4045200" cy="641400"/>
          </a:xfrm>
        </p:spPr>
        <p:txBody>
          <a:bodyPr/>
          <a:lstStyle/>
          <a:p>
            <a:r>
              <a:rPr lang="en-US" sz="2400" spc="-5" dirty="0">
                <a:solidFill>
                  <a:schemeClr val="tx1"/>
                </a:solidFill>
                <a:latin typeface="Arial"/>
                <a:cs typeface="Arial"/>
              </a:rPr>
              <a:t>Index and Relationship, Aggregation &amp; grouping, JOIN </a:t>
            </a:r>
            <a:br>
              <a:rPr lang="en-US" sz="2400" spc="-5" dirty="0">
                <a:solidFill>
                  <a:srgbClr val="595959"/>
                </a:solidFill>
                <a:latin typeface="Arial"/>
                <a:cs typeface="Arial"/>
              </a:rPr>
            </a:br>
            <a:endParaRPr lang="en-US" dirty="0"/>
          </a:p>
        </p:txBody>
      </p:sp>
      <p:sp>
        <p:nvSpPr>
          <p:cNvPr id="9" name="Subtitle 8">
            <a:extLst>
              <a:ext uri="{FF2B5EF4-FFF2-40B4-BE49-F238E27FC236}">
                <a16:creationId xmlns:a16="http://schemas.microsoft.com/office/drawing/2014/main" id="{CD967193-7F9A-6C69-97DC-25FD7AFEC6F4}"/>
              </a:ext>
            </a:extLst>
          </p:cNvPr>
          <p:cNvSpPr>
            <a:spLocks noGrp="1"/>
          </p:cNvSpPr>
          <p:nvPr>
            <p:ph type="subTitle" idx="1"/>
          </p:nvPr>
        </p:nvSpPr>
        <p:spPr>
          <a:xfrm>
            <a:off x="241048" y="1734421"/>
            <a:ext cx="4045200" cy="278410"/>
          </a:xfrm>
        </p:spPr>
        <p:txBody>
          <a:bodyPr/>
          <a:lstStyle/>
          <a:p>
            <a:r>
              <a:rPr lang="en-US" dirty="0"/>
              <a:t>Index</a:t>
            </a:r>
          </a:p>
          <a:p>
            <a:endParaRPr lang="en-US" dirty="0"/>
          </a:p>
        </p:txBody>
      </p:sp>
      <p:sp>
        <p:nvSpPr>
          <p:cNvPr id="10" name="Text Placeholder 9">
            <a:extLst>
              <a:ext uri="{FF2B5EF4-FFF2-40B4-BE49-F238E27FC236}">
                <a16:creationId xmlns:a16="http://schemas.microsoft.com/office/drawing/2014/main" id="{9A86814B-34AD-677E-363E-99035FA3437B}"/>
              </a:ext>
            </a:extLst>
          </p:cNvPr>
          <p:cNvSpPr>
            <a:spLocks noGrp="1"/>
          </p:cNvSpPr>
          <p:nvPr>
            <p:ph type="body" idx="2"/>
          </p:nvPr>
        </p:nvSpPr>
        <p:spPr>
          <a:xfrm>
            <a:off x="93134" y="2909425"/>
            <a:ext cx="4343400" cy="1753800"/>
          </a:xfrm>
        </p:spPr>
        <p:txBody>
          <a:bodyPr/>
          <a:lstStyle/>
          <a:p>
            <a:pPr algn="just"/>
            <a:r>
              <a:rPr lang="en-GB" sz="1400" dirty="0">
                <a:latin typeface="Arial" pitchFamily="34" charset="0"/>
                <a:cs typeface="Arial" pitchFamily="34" charset="0"/>
              </a:rPr>
              <a:t>Indexes support the efficient resolution of queries.</a:t>
            </a:r>
          </a:p>
          <a:p>
            <a:pPr algn="just"/>
            <a:r>
              <a:rPr lang="en-GB" sz="1400" dirty="0">
                <a:latin typeface="Arial" pitchFamily="34" charset="0"/>
                <a:cs typeface="Arial" pitchFamily="34" charset="0"/>
              </a:rPr>
              <a:t>Indexes are special data structures, that store a small portion of the data set in an easy-to-traverse form.</a:t>
            </a:r>
          </a:p>
          <a:p>
            <a:pPr algn="just"/>
            <a:r>
              <a:rPr lang="en-GB" sz="1400" dirty="0">
                <a:latin typeface="Arial" pitchFamily="34" charset="0"/>
                <a:cs typeface="Arial" pitchFamily="34" charset="0"/>
              </a:rPr>
              <a:t>The index stores the value of a specific field or set of fields, ordered by the value of the field as specified in the index.</a:t>
            </a:r>
          </a:p>
          <a:p>
            <a:pPr marL="139700" indent="0">
              <a:buNone/>
            </a:pPr>
            <a:endParaRPr lang="en-US" dirty="0"/>
          </a:p>
        </p:txBody>
      </p:sp>
      <p:sp>
        <p:nvSpPr>
          <p:cNvPr id="11" name="Text Placeholder 10">
            <a:extLst>
              <a:ext uri="{FF2B5EF4-FFF2-40B4-BE49-F238E27FC236}">
                <a16:creationId xmlns:a16="http://schemas.microsoft.com/office/drawing/2014/main" id="{02CF6484-AE27-87E3-5F64-53933909FDEF}"/>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6771470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36645" y="-213109"/>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pic>
        <p:nvPicPr>
          <p:cNvPr id="21508" name="Picture 4"/>
          <p:cNvPicPr>
            <a:picLocks noChangeAspect="1" noChangeArrowheads="1"/>
          </p:cNvPicPr>
          <p:nvPr/>
        </p:nvPicPr>
        <p:blipFill>
          <a:blip r:embed="rId2"/>
          <a:srcRect/>
          <a:stretch>
            <a:fillRect/>
          </a:stretch>
        </p:blipFill>
        <p:spPr bwMode="auto">
          <a:xfrm>
            <a:off x="4572000" y="662715"/>
            <a:ext cx="4572000" cy="4000510"/>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A9443955-B2EE-28F7-FEDF-6D6CEF3366F2}"/>
              </a:ext>
            </a:extLst>
          </p:cNvPr>
          <p:cNvSpPr>
            <a:spLocks noGrp="1"/>
          </p:cNvSpPr>
          <p:nvPr>
            <p:ph type="title"/>
          </p:nvPr>
        </p:nvSpPr>
        <p:spPr>
          <a:xfrm>
            <a:off x="299103" y="894699"/>
            <a:ext cx="4045200" cy="641400"/>
          </a:xfrm>
        </p:spPr>
        <p:txBody>
          <a:bodyPr/>
          <a:lstStyle/>
          <a:p>
            <a:r>
              <a:rPr lang="en-US" sz="2400" spc="-5" dirty="0">
                <a:solidFill>
                  <a:schemeClr val="tx1"/>
                </a:solidFill>
                <a:latin typeface="Arial"/>
                <a:cs typeface="Arial"/>
              </a:rPr>
              <a:t>Index and Relationship, Aggregation &amp; grouping, JOIN </a:t>
            </a:r>
            <a:br>
              <a:rPr lang="en-US" sz="2400" spc="-5" dirty="0">
                <a:solidFill>
                  <a:srgbClr val="595959"/>
                </a:solidFill>
                <a:latin typeface="Arial"/>
                <a:cs typeface="Arial"/>
              </a:rPr>
            </a:br>
            <a:endParaRPr lang="en-US" dirty="0"/>
          </a:p>
        </p:txBody>
      </p:sp>
      <p:sp>
        <p:nvSpPr>
          <p:cNvPr id="9" name="Subtitle 8">
            <a:extLst>
              <a:ext uri="{FF2B5EF4-FFF2-40B4-BE49-F238E27FC236}">
                <a16:creationId xmlns:a16="http://schemas.microsoft.com/office/drawing/2014/main" id="{CD967193-7F9A-6C69-97DC-25FD7AFEC6F4}"/>
              </a:ext>
            </a:extLst>
          </p:cNvPr>
          <p:cNvSpPr>
            <a:spLocks noGrp="1"/>
          </p:cNvSpPr>
          <p:nvPr>
            <p:ph type="subTitle" idx="1"/>
          </p:nvPr>
        </p:nvSpPr>
        <p:spPr>
          <a:xfrm>
            <a:off x="241048" y="1905556"/>
            <a:ext cx="4045200" cy="495205"/>
          </a:xfrm>
        </p:spPr>
        <p:txBody>
          <a:bodyPr/>
          <a:lstStyle/>
          <a:p>
            <a:r>
              <a:rPr lang="en-US" dirty="0"/>
              <a:t>Index</a:t>
            </a:r>
          </a:p>
          <a:p>
            <a:endParaRPr lang="en-US" dirty="0"/>
          </a:p>
        </p:txBody>
      </p:sp>
      <p:sp>
        <p:nvSpPr>
          <p:cNvPr id="10" name="Text Placeholder 9">
            <a:extLst>
              <a:ext uri="{FF2B5EF4-FFF2-40B4-BE49-F238E27FC236}">
                <a16:creationId xmlns:a16="http://schemas.microsoft.com/office/drawing/2014/main" id="{9A86814B-34AD-677E-363E-99035FA3437B}"/>
              </a:ext>
            </a:extLst>
          </p:cNvPr>
          <p:cNvSpPr>
            <a:spLocks noGrp="1"/>
          </p:cNvSpPr>
          <p:nvPr>
            <p:ph type="body" idx="2"/>
          </p:nvPr>
        </p:nvSpPr>
        <p:spPr>
          <a:xfrm>
            <a:off x="93134" y="2909425"/>
            <a:ext cx="4343400" cy="1753800"/>
          </a:xfrm>
        </p:spPr>
        <p:txBody>
          <a:bodyPr/>
          <a:lstStyle/>
          <a:p>
            <a:pPr algn="just"/>
            <a:r>
              <a:rPr lang="en-GB" sz="1400" dirty="0">
                <a:latin typeface="Arial" pitchFamily="34" charset="0"/>
                <a:cs typeface="Arial" pitchFamily="34" charset="0"/>
              </a:rPr>
              <a:t>The basic syntax of </a:t>
            </a:r>
            <a:r>
              <a:rPr lang="en-GB" sz="1400" dirty="0" err="1">
                <a:latin typeface="Arial" pitchFamily="34" charset="0"/>
                <a:cs typeface="Arial" pitchFamily="34" charset="0"/>
              </a:rPr>
              <a:t>createIndex</a:t>
            </a:r>
            <a:r>
              <a:rPr lang="en-GB" sz="1400" dirty="0">
                <a:latin typeface="Arial" pitchFamily="34" charset="0"/>
                <a:cs typeface="Arial" pitchFamily="34" charset="0"/>
              </a:rPr>
              <a:t>() method is : </a:t>
            </a:r>
            <a:r>
              <a:rPr lang="en-US" sz="1400" b="1" dirty="0" err="1">
                <a:latin typeface="Arial" pitchFamily="34" charset="0"/>
                <a:cs typeface="Arial" pitchFamily="34" charset="0"/>
              </a:rPr>
              <a:t>db.COLLECTION_NAME.createIndex</a:t>
            </a:r>
            <a:r>
              <a:rPr lang="en-US" sz="1400" b="1" dirty="0">
                <a:latin typeface="Arial" pitchFamily="34" charset="0"/>
                <a:cs typeface="Arial" pitchFamily="34" charset="0"/>
              </a:rPr>
              <a:t>({KEY:1})</a:t>
            </a:r>
            <a:endParaRPr lang="en-US" sz="1400" dirty="0">
              <a:latin typeface="Arial" pitchFamily="34" charset="0"/>
              <a:cs typeface="Arial" pitchFamily="34" charset="0"/>
            </a:endParaRPr>
          </a:p>
          <a:p>
            <a:pPr algn="just"/>
            <a:r>
              <a:rPr lang="en-GB" sz="1400" dirty="0">
                <a:latin typeface="Arial" pitchFamily="34" charset="0"/>
                <a:cs typeface="Arial" pitchFamily="34" charset="0"/>
              </a:rPr>
              <a:t>To create index on multiple fields.</a:t>
            </a:r>
          </a:p>
          <a:p>
            <a:pPr marL="139700" indent="0" algn="just">
              <a:buNone/>
            </a:pPr>
            <a:r>
              <a:rPr lang="en-US" sz="1400" b="1" dirty="0">
                <a:latin typeface="Arial" pitchFamily="34" charset="0"/>
                <a:cs typeface="Arial" pitchFamily="34" charset="0"/>
              </a:rPr>
              <a:t>   </a:t>
            </a:r>
            <a:r>
              <a:rPr lang="en-US" sz="1400" b="1" dirty="0" err="1">
                <a:latin typeface="Arial" pitchFamily="34" charset="0"/>
                <a:cs typeface="Arial" pitchFamily="34" charset="0"/>
              </a:rPr>
              <a:t>db.mycol.createIndex</a:t>
            </a:r>
            <a:r>
              <a:rPr lang="en-US" sz="1400" b="1" dirty="0">
                <a:latin typeface="Arial" pitchFamily="34" charset="0"/>
                <a:cs typeface="Arial" pitchFamily="34" charset="0"/>
              </a:rPr>
              <a:t>({"title":1,"description":-1})</a:t>
            </a:r>
            <a:endParaRPr lang="en-GB" sz="1400" b="1" dirty="0">
              <a:latin typeface="Arial" pitchFamily="34" charset="0"/>
              <a:cs typeface="Arial" pitchFamily="34" charset="0"/>
            </a:endParaRPr>
          </a:p>
          <a:p>
            <a:pPr marL="139700" indent="0">
              <a:buNone/>
            </a:pPr>
            <a:endParaRPr lang="en-US" dirty="0"/>
          </a:p>
        </p:txBody>
      </p:sp>
      <p:sp>
        <p:nvSpPr>
          <p:cNvPr id="11" name="Text Placeholder 10">
            <a:extLst>
              <a:ext uri="{FF2B5EF4-FFF2-40B4-BE49-F238E27FC236}">
                <a16:creationId xmlns:a16="http://schemas.microsoft.com/office/drawing/2014/main" id="{02CF6484-AE27-87E3-5F64-53933909FDEF}"/>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202977991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93471" y="-525142"/>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sp>
        <p:nvSpPr>
          <p:cNvPr id="7" name="object 4">
            <a:extLst>
              <a:ext uri="{FF2B5EF4-FFF2-40B4-BE49-F238E27FC236}">
                <a16:creationId xmlns:a16="http://schemas.microsoft.com/office/drawing/2014/main" id="{FE037F46-7644-CC6C-B58C-EE4A2361B9E6}"/>
              </a:ext>
            </a:extLst>
          </p:cNvPr>
          <p:cNvSpPr txBox="1"/>
          <p:nvPr/>
        </p:nvSpPr>
        <p:spPr>
          <a:xfrm>
            <a:off x="-1963766" y="3651397"/>
            <a:ext cx="3429024" cy="228268"/>
          </a:xfrm>
          <a:prstGeom prst="rect">
            <a:avLst/>
          </a:prstGeom>
        </p:spPr>
        <p:txBody>
          <a:bodyPr vert="horz" wrap="square" lIns="0" tIns="12700" rIns="0" bIns="0" rtlCol="0">
            <a:spAutoFit/>
          </a:bodyPr>
          <a:lstStyle/>
          <a:p>
            <a:pPr>
              <a:buFont typeface="Arial" pitchFamily="34" charset="0"/>
              <a:buChar char="•"/>
            </a:pPr>
            <a:r>
              <a:rPr lang="en-GB" sz="1400" dirty="0">
                <a:latin typeface="Arial" pitchFamily="34" charset="0"/>
                <a:cs typeface="Arial" pitchFamily="34" charset="0"/>
              </a:rPr>
              <a:t> </a:t>
            </a:r>
            <a:endParaRPr lang="en-US" sz="1200" b="1" dirty="0">
              <a:latin typeface="Arial" pitchFamily="34" charset="0"/>
              <a:cs typeface="Arial" pitchFamily="34" charset="0"/>
            </a:endParaRPr>
          </a:p>
        </p:txBody>
      </p:sp>
      <p:pic>
        <p:nvPicPr>
          <p:cNvPr id="22530" name="Picture 2"/>
          <p:cNvPicPr>
            <a:picLocks noChangeAspect="1" noChangeArrowheads="1"/>
          </p:cNvPicPr>
          <p:nvPr/>
        </p:nvPicPr>
        <p:blipFill>
          <a:blip r:embed="rId2"/>
          <a:srcRect/>
          <a:stretch>
            <a:fillRect/>
          </a:stretch>
        </p:blipFill>
        <p:spPr bwMode="auto">
          <a:xfrm>
            <a:off x="4572000" y="1000114"/>
            <a:ext cx="4572000" cy="1352548"/>
          </a:xfrm>
          <a:prstGeom prst="rect">
            <a:avLst/>
          </a:prstGeom>
          <a:noFill/>
          <a:ln w="9525">
            <a:noFill/>
            <a:miter lim="800000"/>
            <a:headEnd/>
            <a:tailEnd/>
          </a:ln>
          <a:effectLst/>
        </p:spPr>
      </p:pic>
      <p:sp>
        <p:nvSpPr>
          <p:cNvPr id="10" name="Rectangle 9"/>
          <p:cNvSpPr/>
          <p:nvPr/>
        </p:nvSpPr>
        <p:spPr>
          <a:xfrm>
            <a:off x="5500694" y="2285998"/>
            <a:ext cx="2143140" cy="2143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t>User Document</a:t>
            </a:r>
            <a:endParaRPr lang="en-US" sz="1200" dirty="0"/>
          </a:p>
        </p:txBody>
      </p:sp>
      <p:sp>
        <p:nvSpPr>
          <p:cNvPr id="11" name="Rectangle 10"/>
          <p:cNvSpPr/>
          <p:nvPr/>
        </p:nvSpPr>
        <p:spPr>
          <a:xfrm>
            <a:off x="5701247" y="4775895"/>
            <a:ext cx="2143140" cy="2143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1200" dirty="0"/>
              <a:t>Address Document</a:t>
            </a:r>
            <a:endParaRPr lang="en-US" sz="1200" dirty="0"/>
          </a:p>
        </p:txBody>
      </p:sp>
      <p:pic>
        <p:nvPicPr>
          <p:cNvPr id="22531" name="Picture 3"/>
          <p:cNvPicPr>
            <a:picLocks noChangeAspect="1" noChangeArrowheads="1"/>
          </p:cNvPicPr>
          <p:nvPr/>
        </p:nvPicPr>
        <p:blipFill>
          <a:blip r:embed="rId3"/>
          <a:srcRect/>
          <a:stretch>
            <a:fillRect/>
          </a:stretch>
        </p:blipFill>
        <p:spPr bwMode="auto">
          <a:xfrm>
            <a:off x="4571999" y="2928940"/>
            <a:ext cx="4571999" cy="1790698"/>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3B093CC9-7A10-DF07-0DEC-C5782851EB5B}"/>
              </a:ext>
            </a:extLst>
          </p:cNvPr>
          <p:cNvSpPr>
            <a:spLocks noGrp="1"/>
          </p:cNvSpPr>
          <p:nvPr>
            <p:ph type="title"/>
          </p:nvPr>
        </p:nvSpPr>
        <p:spPr>
          <a:xfrm>
            <a:off x="254075" y="947630"/>
            <a:ext cx="4045200" cy="641400"/>
          </a:xfrm>
        </p:spPr>
        <p:txBody>
          <a:bodyPr/>
          <a:lstStyle/>
          <a:p>
            <a:r>
              <a:rPr lang="en-US" sz="2400" spc="-5" dirty="0">
                <a:solidFill>
                  <a:schemeClr val="tx1"/>
                </a:solidFill>
                <a:latin typeface="Arial"/>
                <a:cs typeface="Arial"/>
              </a:rPr>
              <a:t>Index and Relationship, Aggregation &amp; grouping, JOIN </a:t>
            </a:r>
            <a:br>
              <a:rPr lang="en-US" sz="2400" spc="-5" dirty="0">
                <a:solidFill>
                  <a:schemeClr val="tx1"/>
                </a:solidFill>
                <a:latin typeface="Arial"/>
                <a:cs typeface="Arial"/>
              </a:rPr>
            </a:br>
            <a:endParaRPr lang="en-US" dirty="0"/>
          </a:p>
        </p:txBody>
      </p:sp>
      <p:sp>
        <p:nvSpPr>
          <p:cNvPr id="9" name="Subtitle 8">
            <a:extLst>
              <a:ext uri="{FF2B5EF4-FFF2-40B4-BE49-F238E27FC236}">
                <a16:creationId xmlns:a16="http://schemas.microsoft.com/office/drawing/2014/main" id="{D4B5FFDC-7F86-D7AD-A35A-06F6ECB79511}"/>
              </a:ext>
            </a:extLst>
          </p:cNvPr>
          <p:cNvSpPr>
            <a:spLocks noGrp="1"/>
          </p:cNvSpPr>
          <p:nvPr>
            <p:ph type="subTitle" idx="1"/>
          </p:nvPr>
        </p:nvSpPr>
        <p:spPr>
          <a:xfrm>
            <a:off x="254075" y="1735472"/>
            <a:ext cx="4045200" cy="641400"/>
          </a:xfrm>
        </p:spPr>
        <p:txBody>
          <a:bodyPr/>
          <a:lstStyle/>
          <a:p>
            <a:r>
              <a:rPr lang="en-US" spc="-5" dirty="0">
                <a:solidFill>
                  <a:srgbClr val="595959"/>
                </a:solidFill>
                <a:latin typeface="Arial"/>
                <a:cs typeface="Arial"/>
              </a:rPr>
              <a:t>Relationship</a:t>
            </a:r>
            <a:endParaRPr lang="en-US" dirty="0"/>
          </a:p>
          <a:p>
            <a:endParaRPr lang="en-US" dirty="0"/>
          </a:p>
        </p:txBody>
      </p:sp>
      <p:sp>
        <p:nvSpPr>
          <p:cNvPr id="12" name="Text Placeholder 11">
            <a:extLst>
              <a:ext uri="{FF2B5EF4-FFF2-40B4-BE49-F238E27FC236}">
                <a16:creationId xmlns:a16="http://schemas.microsoft.com/office/drawing/2014/main" id="{F87C4B6D-3AAE-8EB1-C618-E57F8134C874}"/>
              </a:ext>
            </a:extLst>
          </p:cNvPr>
          <p:cNvSpPr>
            <a:spLocks noGrp="1"/>
          </p:cNvSpPr>
          <p:nvPr>
            <p:ph type="body" idx="2"/>
          </p:nvPr>
        </p:nvSpPr>
        <p:spPr>
          <a:xfrm>
            <a:off x="358175" y="2742739"/>
            <a:ext cx="3837000" cy="2205035"/>
          </a:xfrm>
        </p:spPr>
        <p:txBody>
          <a:bodyPr/>
          <a:lstStyle/>
          <a:p>
            <a:r>
              <a:rPr lang="en-US" sz="1400" dirty="0">
                <a:latin typeface="Arial" pitchFamily="34" charset="0"/>
                <a:cs typeface="Arial" pitchFamily="34" charset="0"/>
              </a:rPr>
              <a:t>Relationships in MongoDB represent how various documents are logically related to each other.</a:t>
            </a:r>
          </a:p>
          <a:p>
            <a:r>
              <a:rPr lang="en-GB" sz="1400" dirty="0">
                <a:latin typeface="Arial" pitchFamily="34" charset="0"/>
                <a:cs typeface="Arial" pitchFamily="34" charset="0"/>
              </a:rPr>
              <a:t> </a:t>
            </a:r>
            <a:r>
              <a:rPr lang="en-US" sz="1400" dirty="0">
                <a:latin typeface="Arial" pitchFamily="34" charset="0"/>
                <a:cs typeface="Arial" pitchFamily="34" charset="0"/>
              </a:rPr>
              <a:t>Relationships can be modeled via Embedded and Referenced approaches.</a:t>
            </a:r>
          </a:p>
          <a:p>
            <a:r>
              <a:rPr lang="en-US" sz="1400" dirty="0">
                <a:latin typeface="Arial" pitchFamily="34" charset="0"/>
                <a:cs typeface="Arial" pitchFamily="34" charset="0"/>
              </a:rPr>
              <a:t>Such relationships can be either 1:1, 1:N, N:1 or N:N.</a:t>
            </a:r>
          </a:p>
          <a:p>
            <a:endParaRPr lang="en-US" dirty="0"/>
          </a:p>
        </p:txBody>
      </p:sp>
    </p:spTree>
    <p:extLst>
      <p:ext uri="{BB962C8B-B14F-4D97-AF65-F5344CB8AC3E}">
        <p14:creationId xmlns:p14="http://schemas.microsoft.com/office/powerpoint/2010/main" val="198311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a:t>Usage of Angular JS with HTML </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AngularJS with HTML</a:t>
            </a:r>
            <a:endParaRP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457200" lvl="0" indent="-317500" algn="l" rtl="0">
              <a:spcBef>
                <a:spcPts val="1600"/>
              </a:spcBef>
              <a:spcAft>
                <a:spcPts val="0"/>
              </a:spcAft>
              <a:buSzPts val="1400"/>
              <a:buChar char="●"/>
            </a:pPr>
            <a:r>
              <a:rPr lang="en-IN" dirty="0"/>
              <a:t>AngularJS is a JavaScript framework. It can be added to an HTML page with a &lt;script&gt; tag. AngularJS extends HTML attributes with Directives, and binds data to HTML with Expressions.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 Source: </a:t>
            </a:r>
            <a:r>
              <a:rPr lang="en-IN">
                <a:hlinkClick r:id="rId3"/>
              </a:rPr>
              <a:t>https://docs.angularjs.org/guide/bootstrap</a:t>
            </a:r>
            <a:endParaRPr lang="en-IN"/>
          </a:p>
          <a:p>
            <a:pPr marL="0" lvl="0" indent="0" algn="l" rtl="0">
              <a:spcBef>
                <a:spcPts val="0"/>
              </a:spcBef>
              <a:spcAft>
                <a:spcPts val="1600"/>
              </a:spcAft>
              <a:buNone/>
            </a:pPr>
            <a:endParaRPr/>
          </a:p>
        </p:txBody>
      </p:sp>
      <p:pic>
        <p:nvPicPr>
          <p:cNvPr id="12290" name="Picture 2">
            <a:extLst>
              <a:ext uri="{FF2B5EF4-FFF2-40B4-BE49-F238E27FC236}">
                <a16:creationId xmlns:a16="http://schemas.microsoft.com/office/drawing/2014/main" id="{558545EA-522F-6566-6FCE-97D3DBC52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762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1734" y="-502926"/>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sp>
        <p:nvSpPr>
          <p:cNvPr id="10" name="Rectangle 9"/>
          <p:cNvSpPr/>
          <p:nvPr/>
        </p:nvSpPr>
        <p:spPr>
          <a:xfrm>
            <a:off x="5214942" y="3000378"/>
            <a:ext cx="3000396" cy="2143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200" dirty="0"/>
              <a:t>Modeling Embedded Relationships</a:t>
            </a:r>
          </a:p>
        </p:txBody>
      </p:sp>
      <p:sp>
        <p:nvSpPr>
          <p:cNvPr id="11" name="Rectangle 10"/>
          <p:cNvSpPr/>
          <p:nvPr/>
        </p:nvSpPr>
        <p:spPr>
          <a:xfrm>
            <a:off x="5214942" y="4786328"/>
            <a:ext cx="2786082" cy="2143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200" dirty="0"/>
              <a:t>Modeling Referenced Relationships</a:t>
            </a:r>
          </a:p>
        </p:txBody>
      </p:sp>
      <p:pic>
        <p:nvPicPr>
          <p:cNvPr id="23554" name="Picture 2"/>
          <p:cNvPicPr>
            <a:picLocks noChangeAspect="1" noChangeArrowheads="1"/>
          </p:cNvPicPr>
          <p:nvPr/>
        </p:nvPicPr>
        <p:blipFill>
          <a:blip r:embed="rId2"/>
          <a:srcRect/>
          <a:stretch>
            <a:fillRect/>
          </a:stretch>
        </p:blipFill>
        <p:spPr bwMode="auto">
          <a:xfrm>
            <a:off x="4572000" y="785800"/>
            <a:ext cx="4572000" cy="2143140"/>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a:srcRect/>
          <a:stretch>
            <a:fillRect/>
          </a:stretch>
        </p:blipFill>
        <p:spPr bwMode="auto">
          <a:xfrm>
            <a:off x="4571999" y="3357568"/>
            <a:ext cx="4571999" cy="1276340"/>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C09D1A42-C14A-B17B-BDF8-FD3C03160429}"/>
              </a:ext>
            </a:extLst>
          </p:cNvPr>
          <p:cNvSpPr>
            <a:spLocks noGrp="1"/>
          </p:cNvSpPr>
          <p:nvPr>
            <p:ph type="title"/>
          </p:nvPr>
        </p:nvSpPr>
        <p:spPr>
          <a:xfrm>
            <a:off x="267088" y="1050246"/>
            <a:ext cx="4045200" cy="641400"/>
          </a:xfrm>
        </p:spPr>
        <p:txBody>
          <a:bodyPr/>
          <a:lstStyle/>
          <a:p>
            <a:r>
              <a:rPr lang="en-US" sz="2400" spc="-5" dirty="0">
                <a:solidFill>
                  <a:schemeClr val="tx1"/>
                </a:solidFill>
                <a:latin typeface="Arial"/>
                <a:cs typeface="Arial"/>
              </a:rPr>
              <a:t>Index and Relationship, Aggregation &amp; grouping, JOIN </a:t>
            </a:r>
            <a:br>
              <a:rPr lang="en-US" sz="2400" spc="-5" dirty="0">
                <a:solidFill>
                  <a:srgbClr val="595959"/>
                </a:solidFill>
                <a:latin typeface="Arial"/>
                <a:cs typeface="Arial"/>
              </a:rPr>
            </a:br>
            <a:endParaRPr lang="en-US" dirty="0"/>
          </a:p>
        </p:txBody>
      </p:sp>
      <p:sp>
        <p:nvSpPr>
          <p:cNvPr id="9" name="Subtitle 8">
            <a:extLst>
              <a:ext uri="{FF2B5EF4-FFF2-40B4-BE49-F238E27FC236}">
                <a16:creationId xmlns:a16="http://schemas.microsoft.com/office/drawing/2014/main" id="{BE17B0FB-F7ED-FA39-0A25-F34F93EC7545}"/>
              </a:ext>
            </a:extLst>
          </p:cNvPr>
          <p:cNvSpPr>
            <a:spLocks noGrp="1"/>
          </p:cNvSpPr>
          <p:nvPr>
            <p:ph type="subTitle" idx="1"/>
          </p:nvPr>
        </p:nvSpPr>
        <p:spPr>
          <a:xfrm>
            <a:off x="261824" y="1968009"/>
            <a:ext cx="4045200" cy="493101"/>
          </a:xfrm>
        </p:spPr>
        <p:txBody>
          <a:bodyPr/>
          <a:lstStyle/>
          <a:p>
            <a:r>
              <a:rPr lang="en-US" spc="-5" dirty="0">
                <a:solidFill>
                  <a:srgbClr val="595959"/>
                </a:solidFill>
                <a:latin typeface="Arial"/>
                <a:cs typeface="Arial"/>
              </a:rPr>
              <a:t>Relationship</a:t>
            </a:r>
            <a:endParaRPr lang="en-US" dirty="0"/>
          </a:p>
          <a:p>
            <a:endParaRPr lang="en-US" dirty="0"/>
          </a:p>
        </p:txBody>
      </p:sp>
      <p:sp>
        <p:nvSpPr>
          <p:cNvPr id="12" name="Text Placeholder 11">
            <a:extLst>
              <a:ext uri="{FF2B5EF4-FFF2-40B4-BE49-F238E27FC236}">
                <a16:creationId xmlns:a16="http://schemas.microsoft.com/office/drawing/2014/main" id="{D5D961D8-C479-F123-AFE8-88186303D721}"/>
              </a:ext>
            </a:extLst>
          </p:cNvPr>
          <p:cNvSpPr>
            <a:spLocks noGrp="1"/>
          </p:cNvSpPr>
          <p:nvPr>
            <p:ph type="body" idx="2"/>
          </p:nvPr>
        </p:nvSpPr>
        <p:spPr>
          <a:xfrm>
            <a:off x="358175" y="2928940"/>
            <a:ext cx="3837000" cy="1753800"/>
          </a:xfrm>
        </p:spPr>
        <p:txBody>
          <a:bodyPr/>
          <a:lstStyle/>
          <a:p>
            <a:pPr algn="just"/>
            <a:r>
              <a:rPr lang="en-GB" sz="1400" dirty="0">
                <a:latin typeface="Arial" pitchFamily="34" charset="0"/>
                <a:cs typeface="Arial" pitchFamily="34" charset="0"/>
              </a:rPr>
              <a:t>In the embedded approach, the address document will embed inside the user document.</a:t>
            </a:r>
            <a:endParaRPr lang="en-US" sz="1400" dirty="0">
              <a:latin typeface="Arial" pitchFamily="34" charset="0"/>
              <a:cs typeface="Arial" pitchFamily="34" charset="0"/>
            </a:endParaRPr>
          </a:p>
          <a:p>
            <a:pPr algn="just"/>
            <a:r>
              <a:rPr lang="en-GB" sz="1400" dirty="0">
                <a:latin typeface="Arial" pitchFamily="34" charset="0"/>
                <a:cs typeface="Arial" pitchFamily="34" charset="0"/>
              </a:rPr>
              <a:t> In </a:t>
            </a:r>
            <a:r>
              <a:rPr lang="en-US" sz="1400" dirty="0">
                <a:latin typeface="Arial" pitchFamily="34" charset="0"/>
                <a:cs typeface="Arial" pitchFamily="34" charset="0"/>
              </a:rPr>
              <a:t>Modeling Referenced Relationships </a:t>
            </a:r>
            <a:r>
              <a:rPr lang="en-GB" sz="1400" dirty="0">
                <a:latin typeface="Arial" pitchFamily="34" charset="0"/>
                <a:cs typeface="Arial" pitchFamily="34" charset="0"/>
              </a:rPr>
              <a:t>both the user and address documents will be maintained separately but the user document will contain a field that will reference the address document's id field.</a:t>
            </a:r>
            <a:endParaRPr lang="en-US" sz="1400" dirty="0">
              <a:latin typeface="Arial" pitchFamily="34" charset="0"/>
              <a:cs typeface="Arial" pitchFamily="34" charset="0"/>
            </a:endParaRPr>
          </a:p>
          <a:p>
            <a:endParaRPr lang="en-US" dirty="0"/>
          </a:p>
        </p:txBody>
      </p:sp>
    </p:spTree>
    <p:extLst>
      <p:ext uri="{BB962C8B-B14F-4D97-AF65-F5344CB8AC3E}">
        <p14:creationId xmlns:p14="http://schemas.microsoft.com/office/powerpoint/2010/main" val="331507568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728290" y="-729439"/>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pic>
        <p:nvPicPr>
          <p:cNvPr id="24578" name="Picture 2"/>
          <p:cNvPicPr>
            <a:picLocks noChangeAspect="1" noChangeArrowheads="1"/>
          </p:cNvPicPr>
          <p:nvPr/>
        </p:nvPicPr>
        <p:blipFill>
          <a:blip r:embed="rId2"/>
          <a:srcRect/>
          <a:stretch>
            <a:fillRect/>
          </a:stretch>
        </p:blipFill>
        <p:spPr bwMode="auto">
          <a:xfrm>
            <a:off x="4572000" y="485300"/>
            <a:ext cx="4572000" cy="3500462"/>
          </a:xfrm>
          <a:prstGeom prst="rect">
            <a:avLst/>
          </a:prstGeom>
          <a:noFill/>
          <a:ln w="9525">
            <a:noFill/>
            <a:miter lim="800000"/>
            <a:headEnd/>
            <a:tailEnd/>
          </a:ln>
          <a:effectLst/>
        </p:spPr>
      </p:pic>
      <p:pic>
        <p:nvPicPr>
          <p:cNvPr id="24579" name="Picture 3"/>
          <p:cNvPicPr>
            <a:picLocks noChangeAspect="1" noChangeArrowheads="1"/>
          </p:cNvPicPr>
          <p:nvPr/>
        </p:nvPicPr>
        <p:blipFill>
          <a:blip r:embed="rId3"/>
          <a:srcRect/>
          <a:stretch>
            <a:fillRect/>
          </a:stretch>
        </p:blipFill>
        <p:spPr bwMode="auto">
          <a:xfrm>
            <a:off x="4566197" y="4065187"/>
            <a:ext cx="4572000" cy="942974"/>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60C21036-4407-9F2E-EB04-226FDC487D33}"/>
              </a:ext>
            </a:extLst>
          </p:cNvPr>
          <p:cNvSpPr>
            <a:spLocks noGrp="1"/>
          </p:cNvSpPr>
          <p:nvPr>
            <p:ph type="title"/>
          </p:nvPr>
        </p:nvSpPr>
        <p:spPr>
          <a:xfrm>
            <a:off x="241048" y="925692"/>
            <a:ext cx="4045200" cy="641400"/>
          </a:xfrm>
        </p:spPr>
        <p:txBody>
          <a:bodyPr/>
          <a:lstStyle/>
          <a:p>
            <a:r>
              <a:rPr lang="en-US" sz="2400" spc="-5" dirty="0">
                <a:solidFill>
                  <a:schemeClr val="tx1"/>
                </a:solidFill>
                <a:latin typeface="Arial"/>
                <a:cs typeface="Arial"/>
              </a:rPr>
              <a:t>Index and Relationship, Aggregation &amp; grouping, JOIN </a:t>
            </a:r>
            <a:br>
              <a:rPr lang="en-US" sz="2400" spc="-5" dirty="0">
                <a:solidFill>
                  <a:schemeClr val="tx1"/>
                </a:solidFill>
                <a:latin typeface="Arial"/>
                <a:cs typeface="Arial"/>
              </a:rPr>
            </a:br>
            <a:endParaRPr lang="en-US" dirty="0"/>
          </a:p>
        </p:txBody>
      </p:sp>
      <p:sp>
        <p:nvSpPr>
          <p:cNvPr id="9" name="Subtitle 8">
            <a:extLst>
              <a:ext uri="{FF2B5EF4-FFF2-40B4-BE49-F238E27FC236}">
                <a16:creationId xmlns:a16="http://schemas.microsoft.com/office/drawing/2014/main" id="{57D410B5-5C0F-4ECF-7A62-239703EA2DA2}"/>
              </a:ext>
            </a:extLst>
          </p:cNvPr>
          <p:cNvSpPr>
            <a:spLocks noGrp="1"/>
          </p:cNvSpPr>
          <p:nvPr>
            <p:ph type="subTitle" idx="1"/>
          </p:nvPr>
        </p:nvSpPr>
        <p:spPr>
          <a:xfrm>
            <a:off x="254075" y="1608108"/>
            <a:ext cx="4045200" cy="641400"/>
          </a:xfrm>
        </p:spPr>
        <p:txBody>
          <a:bodyPr/>
          <a:lstStyle/>
          <a:p>
            <a:r>
              <a:rPr lang="en-US" spc="-5" dirty="0">
                <a:solidFill>
                  <a:srgbClr val="595959"/>
                </a:solidFill>
                <a:latin typeface="Arial"/>
                <a:cs typeface="Arial"/>
              </a:rPr>
              <a:t>Aggregation &amp; grouping</a:t>
            </a:r>
            <a:endParaRPr lang="en-US" dirty="0"/>
          </a:p>
          <a:p>
            <a:endParaRPr lang="en-US" dirty="0"/>
          </a:p>
        </p:txBody>
      </p:sp>
      <p:sp>
        <p:nvSpPr>
          <p:cNvPr id="10" name="Text Placeholder 9">
            <a:extLst>
              <a:ext uri="{FF2B5EF4-FFF2-40B4-BE49-F238E27FC236}">
                <a16:creationId xmlns:a16="http://schemas.microsoft.com/office/drawing/2014/main" id="{2235F548-B43C-D726-B102-8C384BDE03E4}"/>
              </a:ext>
            </a:extLst>
          </p:cNvPr>
          <p:cNvSpPr>
            <a:spLocks noGrp="1"/>
          </p:cNvSpPr>
          <p:nvPr>
            <p:ph type="body" idx="2"/>
          </p:nvPr>
        </p:nvSpPr>
        <p:spPr>
          <a:xfrm>
            <a:off x="357158" y="2929674"/>
            <a:ext cx="3837000" cy="1753800"/>
          </a:xfrm>
        </p:spPr>
        <p:txBody>
          <a:bodyPr/>
          <a:lstStyle/>
          <a:p>
            <a:pPr algn="just"/>
            <a:r>
              <a:rPr lang="en-US" sz="1400" dirty="0">
                <a:latin typeface="Arial" pitchFamily="34" charset="0"/>
                <a:cs typeface="Arial" pitchFamily="34" charset="0"/>
              </a:rPr>
              <a:t>Aggregations operations process data records and return computed results</a:t>
            </a:r>
          </a:p>
          <a:p>
            <a:pPr algn="just"/>
            <a:r>
              <a:rPr lang="en-GB" sz="1400" dirty="0">
                <a:latin typeface="Arial" pitchFamily="34" charset="0"/>
                <a:cs typeface="Arial" pitchFamily="34" charset="0"/>
              </a:rPr>
              <a:t> </a:t>
            </a:r>
            <a:r>
              <a:rPr lang="en-US" sz="1400" dirty="0">
                <a:latin typeface="Arial" pitchFamily="34" charset="0"/>
                <a:cs typeface="Arial" pitchFamily="34" charset="0"/>
              </a:rPr>
              <a:t>Aggregation operations group values from multiple documents together, and can perform a variety of operations on the grouped data to return a single result. </a:t>
            </a:r>
          </a:p>
          <a:p>
            <a:pPr algn="just"/>
            <a:r>
              <a:rPr lang="en-GB" sz="1400" dirty="0">
                <a:latin typeface="Arial" pitchFamily="34" charset="0"/>
                <a:cs typeface="Arial" pitchFamily="34" charset="0"/>
              </a:rPr>
              <a:t> </a:t>
            </a:r>
            <a:r>
              <a:rPr lang="en-US" sz="1400" dirty="0">
                <a:latin typeface="Arial" pitchFamily="34" charset="0"/>
                <a:cs typeface="Arial" pitchFamily="34" charset="0"/>
              </a:rPr>
              <a:t>In SQL count(*) and with group by is an equivalent of MongoDB aggregation.</a:t>
            </a:r>
            <a:endParaRPr lang="en-GB" sz="1400" b="1" dirty="0">
              <a:latin typeface="Arial" pitchFamily="34" charset="0"/>
              <a:cs typeface="Arial" pitchFamily="34" charset="0"/>
            </a:endParaRPr>
          </a:p>
          <a:p>
            <a:pPr marL="139700" indent="0">
              <a:buNone/>
            </a:pPr>
            <a:r>
              <a:rPr lang="en-US" sz="1400" b="1" dirty="0" err="1">
                <a:latin typeface="Arial" pitchFamily="34" charset="0"/>
                <a:cs typeface="Arial" pitchFamily="34" charset="0"/>
              </a:rPr>
              <a:t>db.COLLECTION_NAME.aggregate</a:t>
            </a:r>
            <a:r>
              <a:rPr lang="en-US" sz="1400" b="1" dirty="0">
                <a:latin typeface="Arial" pitchFamily="34" charset="0"/>
                <a:cs typeface="Arial" pitchFamily="34" charset="0"/>
              </a:rPr>
              <a:t>(AGGREGATE_OPERATION) </a:t>
            </a:r>
            <a:br>
              <a:rPr lang="en-US" sz="1400" dirty="0"/>
            </a:br>
            <a:endParaRPr lang="en-US" sz="1400" dirty="0"/>
          </a:p>
          <a:p>
            <a:endParaRPr lang="en-US" dirty="0"/>
          </a:p>
        </p:txBody>
      </p:sp>
    </p:spTree>
    <p:extLst>
      <p:ext uri="{BB962C8B-B14F-4D97-AF65-F5344CB8AC3E}">
        <p14:creationId xmlns:p14="http://schemas.microsoft.com/office/powerpoint/2010/main" val="25562311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21701" y="-665717"/>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172494"/>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8" name="object 4">
            <a:extLst>
              <a:ext uri="{FF2B5EF4-FFF2-40B4-BE49-F238E27FC236}">
                <a16:creationId xmlns:a16="http://schemas.microsoft.com/office/drawing/2014/main" id="{FE037F46-7644-CC6C-B58C-EE4A2361B9E6}"/>
              </a:ext>
            </a:extLst>
          </p:cNvPr>
          <p:cNvSpPr txBox="1"/>
          <p:nvPr/>
        </p:nvSpPr>
        <p:spPr>
          <a:xfrm>
            <a:off x="357158" y="2172494"/>
            <a:ext cx="3929090" cy="228268"/>
          </a:xfrm>
          <a:prstGeom prst="rect">
            <a:avLst/>
          </a:prstGeom>
        </p:spPr>
        <p:txBody>
          <a:bodyPr vert="horz" wrap="square" lIns="0" tIns="12700" rIns="0" bIns="0" rtlCol="0">
            <a:spAutoFit/>
          </a:bodyPr>
          <a:lstStyle/>
          <a:p>
            <a:pPr marL="348615" marR="7620" indent="-336550" algn="just">
              <a:spcBef>
                <a:spcPts val="100"/>
              </a:spcBef>
              <a:tabLst>
                <a:tab pos="349250" algn="l"/>
              </a:tabLst>
            </a:pPr>
            <a:r>
              <a:rPr lang="en-US" sz="1400" dirty="0">
                <a:latin typeface="Arial" pitchFamily="34" charset="0"/>
                <a:cs typeface="Arial" pitchFamily="34" charset="0"/>
              </a:rPr>
              <a:t> </a:t>
            </a:r>
            <a:endParaRPr lang="en-GB" sz="1400" dirty="0">
              <a:latin typeface="Arial" pitchFamily="34" charset="0"/>
              <a:cs typeface="Arial" pitchFamily="34" charset="0"/>
            </a:endParaRPr>
          </a:p>
        </p:txBody>
      </p:sp>
      <p:pic>
        <p:nvPicPr>
          <p:cNvPr id="25602" name="Picture 2"/>
          <p:cNvPicPr>
            <a:picLocks noChangeAspect="1" noChangeArrowheads="1"/>
          </p:cNvPicPr>
          <p:nvPr/>
        </p:nvPicPr>
        <p:blipFill>
          <a:blip r:embed="rId2"/>
          <a:srcRect/>
          <a:stretch>
            <a:fillRect/>
          </a:stretch>
        </p:blipFill>
        <p:spPr bwMode="auto">
          <a:xfrm>
            <a:off x="4572000" y="428610"/>
            <a:ext cx="4572000" cy="1143008"/>
          </a:xfrm>
          <a:prstGeom prst="rect">
            <a:avLst/>
          </a:prstGeom>
          <a:noFill/>
          <a:ln w="9525">
            <a:noFill/>
            <a:miter lim="800000"/>
            <a:headEnd/>
            <a:tailEnd/>
          </a:ln>
          <a:effectLst/>
        </p:spPr>
      </p:pic>
      <p:pic>
        <p:nvPicPr>
          <p:cNvPr id="25603" name="Picture 3"/>
          <p:cNvPicPr>
            <a:picLocks noChangeAspect="1" noChangeArrowheads="1"/>
          </p:cNvPicPr>
          <p:nvPr/>
        </p:nvPicPr>
        <p:blipFill>
          <a:blip r:embed="rId3"/>
          <a:srcRect/>
          <a:stretch>
            <a:fillRect/>
          </a:stretch>
        </p:blipFill>
        <p:spPr bwMode="auto">
          <a:xfrm>
            <a:off x="4572000" y="1565271"/>
            <a:ext cx="4572000" cy="1214446"/>
          </a:xfrm>
          <a:prstGeom prst="rect">
            <a:avLst/>
          </a:prstGeom>
          <a:noFill/>
          <a:ln w="9525">
            <a:noFill/>
            <a:miter lim="800000"/>
            <a:headEnd/>
            <a:tailEnd/>
          </a:ln>
          <a:effectLst/>
        </p:spPr>
      </p:pic>
      <p:pic>
        <p:nvPicPr>
          <p:cNvPr id="25604" name="Picture 4"/>
          <p:cNvPicPr>
            <a:picLocks noChangeAspect="1" noChangeArrowheads="1"/>
          </p:cNvPicPr>
          <p:nvPr/>
        </p:nvPicPr>
        <p:blipFill>
          <a:blip r:embed="rId4"/>
          <a:srcRect/>
          <a:stretch>
            <a:fillRect/>
          </a:stretch>
        </p:blipFill>
        <p:spPr bwMode="auto">
          <a:xfrm>
            <a:off x="4572000" y="2809098"/>
            <a:ext cx="4572000" cy="2214560"/>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5F0ACFA9-16CE-83FB-4B08-569A54A1EA14}"/>
              </a:ext>
            </a:extLst>
          </p:cNvPr>
          <p:cNvSpPr>
            <a:spLocks noGrp="1"/>
          </p:cNvSpPr>
          <p:nvPr>
            <p:ph type="title"/>
          </p:nvPr>
        </p:nvSpPr>
        <p:spPr>
          <a:xfrm>
            <a:off x="254075" y="979012"/>
            <a:ext cx="4045200" cy="641400"/>
          </a:xfrm>
        </p:spPr>
        <p:txBody>
          <a:bodyPr/>
          <a:lstStyle/>
          <a:p>
            <a:r>
              <a:rPr lang="en-US" sz="2400" spc="-5" dirty="0">
                <a:solidFill>
                  <a:schemeClr val="tx1"/>
                </a:solidFill>
                <a:latin typeface="Arial"/>
                <a:cs typeface="Arial"/>
              </a:rPr>
              <a:t>Index and Relationship, Aggregation &amp; grouping, JOIN </a:t>
            </a:r>
            <a:br>
              <a:rPr lang="en-US" sz="2400" spc="-5" dirty="0">
                <a:solidFill>
                  <a:srgbClr val="595959"/>
                </a:solidFill>
                <a:latin typeface="Arial"/>
                <a:cs typeface="Arial"/>
              </a:rPr>
            </a:br>
            <a:endParaRPr lang="en-US" dirty="0"/>
          </a:p>
        </p:txBody>
      </p:sp>
      <p:sp>
        <p:nvSpPr>
          <p:cNvPr id="9" name="Subtitle 8">
            <a:extLst>
              <a:ext uri="{FF2B5EF4-FFF2-40B4-BE49-F238E27FC236}">
                <a16:creationId xmlns:a16="http://schemas.microsoft.com/office/drawing/2014/main" id="{8286AD4B-9DEC-E402-CF02-ED1A4B900A8D}"/>
              </a:ext>
            </a:extLst>
          </p:cNvPr>
          <p:cNvSpPr>
            <a:spLocks noGrp="1"/>
          </p:cNvSpPr>
          <p:nvPr>
            <p:ph type="subTitle" idx="1"/>
          </p:nvPr>
        </p:nvSpPr>
        <p:spPr>
          <a:xfrm>
            <a:off x="254075" y="1892588"/>
            <a:ext cx="4045200" cy="641400"/>
          </a:xfrm>
        </p:spPr>
        <p:txBody>
          <a:bodyPr/>
          <a:lstStyle/>
          <a:p>
            <a:r>
              <a:rPr lang="en-US" spc="-5" dirty="0">
                <a:solidFill>
                  <a:srgbClr val="595959"/>
                </a:solidFill>
                <a:latin typeface="Arial"/>
                <a:cs typeface="Arial"/>
              </a:rPr>
              <a:t>JOIN </a:t>
            </a:r>
            <a:endParaRPr lang="en-US" dirty="0"/>
          </a:p>
          <a:p>
            <a:endParaRPr lang="en-US" dirty="0"/>
          </a:p>
        </p:txBody>
      </p:sp>
      <p:sp>
        <p:nvSpPr>
          <p:cNvPr id="10" name="Text Placeholder 9">
            <a:extLst>
              <a:ext uri="{FF2B5EF4-FFF2-40B4-BE49-F238E27FC236}">
                <a16:creationId xmlns:a16="http://schemas.microsoft.com/office/drawing/2014/main" id="{76E7C4D8-B587-8C87-A18A-01A3133BDABF}"/>
              </a:ext>
            </a:extLst>
          </p:cNvPr>
          <p:cNvSpPr>
            <a:spLocks noGrp="1"/>
          </p:cNvSpPr>
          <p:nvPr>
            <p:ph type="body" idx="2"/>
          </p:nvPr>
        </p:nvSpPr>
        <p:spPr>
          <a:xfrm>
            <a:off x="449248" y="2993638"/>
            <a:ext cx="3837000" cy="1753800"/>
          </a:xfrm>
        </p:spPr>
        <p:txBody>
          <a:bodyPr/>
          <a:lstStyle/>
          <a:p>
            <a:r>
              <a:rPr lang="en-GB" sz="1400" dirty="0">
                <a:latin typeface="Arial" pitchFamily="34" charset="0"/>
                <a:cs typeface="Arial" pitchFamily="34" charset="0"/>
              </a:rPr>
              <a:t>MongoDB is not a relational database, but </a:t>
            </a:r>
            <a:r>
              <a:rPr lang="en-US" sz="1400" dirty="0">
                <a:latin typeface="Arial" pitchFamily="34" charset="0"/>
                <a:cs typeface="Arial" pitchFamily="34" charset="0"/>
              </a:rPr>
              <a:t>but a left outer join can be perform by using the $lookup stage.</a:t>
            </a:r>
          </a:p>
          <a:p>
            <a:r>
              <a:rPr lang="en-GB" sz="1400" dirty="0">
                <a:latin typeface="Arial" pitchFamily="34" charset="0"/>
                <a:cs typeface="Arial" pitchFamily="34" charset="0"/>
              </a:rPr>
              <a:t> </a:t>
            </a:r>
            <a:r>
              <a:rPr lang="en-US" sz="1400" dirty="0">
                <a:latin typeface="Arial" pitchFamily="34" charset="0"/>
                <a:cs typeface="Arial" pitchFamily="34" charset="0"/>
              </a:rPr>
              <a:t>The $lookup stage lets specify which collection you want to join with the current collection, and which fields that should match.</a:t>
            </a:r>
            <a:endParaRPr lang="en-GB" sz="1400" b="1" dirty="0">
              <a:latin typeface="Arial" pitchFamily="34" charset="0"/>
              <a:cs typeface="Arial" pitchFamily="34" charset="0"/>
            </a:endParaRPr>
          </a:p>
          <a:p>
            <a:pPr marL="139700" indent="0">
              <a:buNone/>
            </a:pPr>
            <a:r>
              <a:rPr lang="en-US" sz="1400" b="1" dirty="0" err="1">
                <a:latin typeface="Arial" pitchFamily="34" charset="0"/>
                <a:cs typeface="Arial" pitchFamily="34" charset="0"/>
              </a:rPr>
              <a:t>db.COLLECTION_NAME.aggregate</a:t>
            </a:r>
            <a:r>
              <a:rPr lang="en-US" sz="1400" b="1" dirty="0">
                <a:latin typeface="Arial" pitchFamily="34" charset="0"/>
                <a:cs typeface="Arial" pitchFamily="34" charset="0"/>
              </a:rPr>
              <a:t>(AGGREGATE_OPERATION) </a:t>
            </a:r>
            <a:br>
              <a:rPr lang="en-US" sz="1400" dirty="0"/>
            </a:br>
            <a:endParaRPr lang="en-US" sz="1400" dirty="0"/>
          </a:p>
          <a:p>
            <a:endParaRPr lang="en-US" dirty="0"/>
          </a:p>
        </p:txBody>
      </p:sp>
    </p:spTree>
    <p:extLst>
      <p:ext uri="{BB962C8B-B14F-4D97-AF65-F5344CB8AC3E}">
        <p14:creationId xmlns:p14="http://schemas.microsoft.com/office/powerpoint/2010/main" val="32944207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57420" y="-397775"/>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000246"/>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sp>
        <p:nvSpPr>
          <p:cNvPr id="4" name="Title 3">
            <a:extLst>
              <a:ext uri="{FF2B5EF4-FFF2-40B4-BE49-F238E27FC236}">
                <a16:creationId xmlns:a16="http://schemas.microsoft.com/office/drawing/2014/main" id="{B522BFCB-92AD-5965-9432-AEA91180169F}"/>
              </a:ext>
            </a:extLst>
          </p:cNvPr>
          <p:cNvSpPr>
            <a:spLocks noGrp="1"/>
          </p:cNvSpPr>
          <p:nvPr>
            <p:ph type="title"/>
          </p:nvPr>
        </p:nvSpPr>
        <p:spPr/>
        <p:txBody>
          <a:bodyPr/>
          <a:lstStyle/>
          <a:p>
            <a:r>
              <a:rPr lang="en-US" sz="2400" spc="-5" dirty="0">
                <a:solidFill>
                  <a:schemeClr val="tx1"/>
                </a:solidFill>
                <a:latin typeface="Arial"/>
                <a:cs typeface="Arial"/>
              </a:rPr>
              <a:t>Import &amp; export mongo database, Backup restore  </a:t>
            </a:r>
            <a:br>
              <a:rPr lang="en-US" sz="2400" spc="-5" dirty="0">
                <a:solidFill>
                  <a:schemeClr val="tx1"/>
                </a:solidFill>
                <a:latin typeface="Arial"/>
                <a:cs typeface="Arial"/>
              </a:rPr>
            </a:br>
            <a:endParaRPr lang="en-US" dirty="0"/>
          </a:p>
        </p:txBody>
      </p:sp>
      <p:sp>
        <p:nvSpPr>
          <p:cNvPr id="8" name="Subtitle 7">
            <a:extLst>
              <a:ext uri="{FF2B5EF4-FFF2-40B4-BE49-F238E27FC236}">
                <a16:creationId xmlns:a16="http://schemas.microsoft.com/office/drawing/2014/main" id="{F5618203-23C9-A55A-CDBC-3D8C45552DB6}"/>
              </a:ext>
            </a:extLst>
          </p:cNvPr>
          <p:cNvSpPr>
            <a:spLocks noGrp="1"/>
          </p:cNvSpPr>
          <p:nvPr>
            <p:ph type="subTitle" idx="1"/>
          </p:nvPr>
        </p:nvSpPr>
        <p:spPr>
          <a:xfrm>
            <a:off x="254075" y="1354900"/>
            <a:ext cx="4045200" cy="641400"/>
          </a:xfrm>
        </p:spPr>
        <p:txBody>
          <a:bodyPr/>
          <a:lstStyle/>
          <a:p>
            <a:r>
              <a:rPr lang="en-US" spc="-5" dirty="0">
                <a:solidFill>
                  <a:srgbClr val="595959"/>
                </a:solidFill>
                <a:latin typeface="Arial"/>
                <a:cs typeface="Arial"/>
              </a:rPr>
              <a:t>Import &amp; export , Backup restore  </a:t>
            </a:r>
          </a:p>
          <a:p>
            <a:endParaRPr lang="en-US" dirty="0"/>
          </a:p>
        </p:txBody>
      </p:sp>
      <p:sp>
        <p:nvSpPr>
          <p:cNvPr id="9" name="Text Placeholder 8">
            <a:extLst>
              <a:ext uri="{FF2B5EF4-FFF2-40B4-BE49-F238E27FC236}">
                <a16:creationId xmlns:a16="http://schemas.microsoft.com/office/drawing/2014/main" id="{B2678A79-7190-5CD7-F309-C159F4EF5F78}"/>
              </a:ext>
            </a:extLst>
          </p:cNvPr>
          <p:cNvSpPr>
            <a:spLocks noGrp="1"/>
          </p:cNvSpPr>
          <p:nvPr>
            <p:ph type="body" idx="2"/>
          </p:nvPr>
        </p:nvSpPr>
        <p:spPr>
          <a:xfrm>
            <a:off x="261683" y="2693636"/>
            <a:ext cx="3837000" cy="1753800"/>
          </a:xfrm>
        </p:spPr>
        <p:txBody>
          <a:bodyPr/>
          <a:lstStyle/>
          <a:p>
            <a:pPr algn="just"/>
            <a:r>
              <a:rPr lang="en-US" sz="1400" b="1" dirty="0" err="1">
                <a:latin typeface="Arial" pitchFamily="34" charset="0"/>
                <a:cs typeface="Arial" pitchFamily="34" charset="0"/>
              </a:rPr>
              <a:t>mongoexport</a:t>
            </a:r>
            <a:r>
              <a:rPr lang="en-US" sz="1400" b="1" dirty="0">
                <a:latin typeface="Arial" pitchFamily="34" charset="0"/>
                <a:cs typeface="Arial" pitchFamily="34" charset="0"/>
              </a:rPr>
              <a:t>: </a:t>
            </a:r>
            <a:r>
              <a:rPr lang="en-US" sz="1400" dirty="0">
                <a:latin typeface="Arial" pitchFamily="34" charset="0"/>
                <a:cs typeface="Arial" pitchFamily="34" charset="0"/>
              </a:rPr>
              <a:t>Being used to export data from a Collection to a file (</a:t>
            </a:r>
            <a:r>
              <a:rPr lang="en-US" sz="1400" dirty="0" err="1">
                <a:latin typeface="Arial" pitchFamily="34" charset="0"/>
                <a:cs typeface="Arial" pitchFamily="34" charset="0"/>
              </a:rPr>
              <a:t>json</a:t>
            </a:r>
            <a:r>
              <a:rPr lang="en-US" sz="1400" dirty="0">
                <a:latin typeface="Arial" pitchFamily="34" charset="0"/>
                <a:cs typeface="Arial" pitchFamily="34" charset="0"/>
              </a:rPr>
              <a:t>, csv,..)</a:t>
            </a:r>
          </a:p>
          <a:p>
            <a:pPr algn="just"/>
            <a:r>
              <a:rPr lang="en-US" sz="1400" dirty="0">
                <a:latin typeface="Arial" pitchFamily="34" charset="0"/>
                <a:cs typeface="Arial" pitchFamily="34" charset="0"/>
              </a:rPr>
              <a:t> </a:t>
            </a:r>
            <a:r>
              <a:rPr lang="en-US" sz="1400" b="1" dirty="0" err="1">
                <a:latin typeface="Arial" pitchFamily="34" charset="0"/>
                <a:cs typeface="Arial" pitchFamily="34" charset="0"/>
              </a:rPr>
              <a:t>mongoimport</a:t>
            </a:r>
            <a:r>
              <a:rPr lang="en-US" sz="1400" b="1" dirty="0">
                <a:latin typeface="Arial" pitchFamily="34" charset="0"/>
                <a:cs typeface="Arial" pitchFamily="34" charset="0"/>
              </a:rPr>
              <a:t>: </a:t>
            </a:r>
            <a:r>
              <a:rPr lang="en-US" sz="1400" dirty="0">
                <a:latin typeface="Arial" pitchFamily="34" charset="0"/>
                <a:cs typeface="Arial" pitchFamily="34" charset="0"/>
              </a:rPr>
              <a:t>Being used to import data to a Collection from a file (</a:t>
            </a:r>
            <a:r>
              <a:rPr lang="en-US" sz="1400" dirty="0" err="1">
                <a:latin typeface="Arial" pitchFamily="34" charset="0"/>
                <a:cs typeface="Arial" pitchFamily="34" charset="0"/>
              </a:rPr>
              <a:t>json</a:t>
            </a:r>
            <a:r>
              <a:rPr lang="en-US" sz="1400" dirty="0">
                <a:latin typeface="Arial" pitchFamily="34" charset="0"/>
                <a:cs typeface="Arial" pitchFamily="34" charset="0"/>
              </a:rPr>
              <a:t>, csv,..)</a:t>
            </a:r>
          </a:p>
          <a:p>
            <a:pPr algn="just"/>
            <a:r>
              <a:rPr lang="en-GB" sz="1400" dirty="0">
                <a:latin typeface="Arial" pitchFamily="34" charset="0"/>
                <a:cs typeface="Arial" pitchFamily="34" charset="0"/>
              </a:rPr>
              <a:t> </a:t>
            </a:r>
            <a:r>
              <a:rPr lang="en-US" sz="1400" dirty="0">
                <a:latin typeface="Arial" pitchFamily="34" charset="0"/>
                <a:cs typeface="Arial" pitchFamily="34" charset="0"/>
              </a:rPr>
              <a:t> </a:t>
            </a:r>
            <a:r>
              <a:rPr lang="en-US" sz="1400" b="1" dirty="0" err="1">
                <a:latin typeface="Arial" pitchFamily="34" charset="0"/>
                <a:cs typeface="Arial" pitchFamily="34" charset="0"/>
              </a:rPr>
              <a:t>mongodump</a:t>
            </a:r>
            <a:r>
              <a:rPr lang="en-US" sz="1400" b="1" dirty="0">
                <a:latin typeface="Arial" pitchFamily="34" charset="0"/>
                <a:cs typeface="Arial" pitchFamily="34" charset="0"/>
              </a:rPr>
              <a:t>: </a:t>
            </a:r>
            <a:r>
              <a:rPr lang="en-US" sz="1400" dirty="0">
                <a:latin typeface="Arial" pitchFamily="34" charset="0"/>
                <a:cs typeface="Arial" pitchFamily="34" charset="0"/>
              </a:rPr>
              <a:t>Being used to export all </a:t>
            </a:r>
            <a:r>
              <a:rPr lang="en-US" sz="1400" dirty="0" err="1">
                <a:latin typeface="Arial" pitchFamily="34" charset="0"/>
                <a:cs typeface="Arial" pitchFamily="34" charset="0"/>
              </a:rPr>
              <a:t>datas</a:t>
            </a:r>
            <a:r>
              <a:rPr lang="en-US" sz="1400" dirty="0">
                <a:latin typeface="Arial" pitchFamily="34" charset="0"/>
                <a:cs typeface="Arial" pitchFamily="34" charset="0"/>
              </a:rPr>
              <a:t> of a database to files (Put in a folder), including   some files (</a:t>
            </a:r>
            <a:r>
              <a:rPr lang="en-US" sz="1400" dirty="0" err="1">
                <a:latin typeface="Arial" pitchFamily="34" charset="0"/>
                <a:cs typeface="Arial" pitchFamily="34" charset="0"/>
              </a:rPr>
              <a:t>bson</a:t>
            </a:r>
            <a:r>
              <a:rPr lang="en-US" sz="1400" dirty="0">
                <a:latin typeface="Arial" pitchFamily="34" charset="0"/>
                <a:cs typeface="Arial" pitchFamily="34" charset="0"/>
              </a:rPr>
              <a:t>, </a:t>
            </a:r>
            <a:r>
              <a:rPr lang="en-US" sz="1400" dirty="0" err="1">
                <a:latin typeface="Arial" pitchFamily="34" charset="0"/>
                <a:cs typeface="Arial" pitchFamily="34" charset="0"/>
              </a:rPr>
              <a:t>json</a:t>
            </a:r>
            <a:r>
              <a:rPr lang="en-US" sz="1400" dirty="0">
                <a:latin typeface="Arial" pitchFamily="34" charset="0"/>
                <a:cs typeface="Arial" pitchFamily="34" charset="0"/>
              </a:rPr>
              <a:t>)</a:t>
            </a:r>
          </a:p>
          <a:p>
            <a:pPr algn="just"/>
            <a:r>
              <a:rPr lang="en-GB" sz="1400" dirty="0">
                <a:latin typeface="Arial" pitchFamily="34" charset="0"/>
                <a:cs typeface="Arial" pitchFamily="34" charset="0"/>
              </a:rPr>
              <a:t> </a:t>
            </a:r>
            <a:r>
              <a:rPr lang="en-US" sz="1400" b="1" dirty="0" err="1">
                <a:latin typeface="Arial" pitchFamily="34" charset="0"/>
                <a:cs typeface="Arial" pitchFamily="34" charset="0"/>
              </a:rPr>
              <a:t>mongostore</a:t>
            </a:r>
            <a:r>
              <a:rPr lang="en-US" sz="1400" b="1" dirty="0">
                <a:latin typeface="Arial" pitchFamily="34" charset="0"/>
                <a:cs typeface="Arial" pitchFamily="34" charset="0"/>
              </a:rPr>
              <a:t>: </a:t>
            </a:r>
            <a:r>
              <a:rPr lang="en-US" sz="1400" dirty="0">
                <a:latin typeface="Arial" pitchFamily="34" charset="0"/>
                <a:cs typeface="Arial" pitchFamily="34" charset="0"/>
              </a:rPr>
              <a:t>Being used to import all </a:t>
            </a:r>
            <a:r>
              <a:rPr lang="en-US" sz="1400" dirty="0" err="1">
                <a:latin typeface="Arial" pitchFamily="34" charset="0"/>
                <a:cs typeface="Arial" pitchFamily="34" charset="0"/>
              </a:rPr>
              <a:t>datas</a:t>
            </a:r>
            <a:r>
              <a:rPr lang="en-US" sz="1400" dirty="0">
                <a:latin typeface="Arial" pitchFamily="34" charset="0"/>
                <a:cs typeface="Arial" pitchFamily="34" charset="0"/>
              </a:rPr>
              <a:t> to a database from dump directory (Product of </a:t>
            </a:r>
            <a:r>
              <a:rPr lang="en-US" sz="1400" dirty="0" err="1">
                <a:latin typeface="Arial" pitchFamily="34" charset="0"/>
                <a:cs typeface="Arial" pitchFamily="34" charset="0"/>
              </a:rPr>
              <a:t>mongodump</a:t>
            </a:r>
            <a:r>
              <a:rPr lang="en-US" sz="1400" dirty="0">
                <a:latin typeface="Arial" pitchFamily="34" charset="0"/>
                <a:cs typeface="Arial" pitchFamily="34" charset="0"/>
              </a:rPr>
              <a:t>)</a:t>
            </a:r>
            <a:endParaRPr lang="en-US" sz="1400" dirty="0"/>
          </a:p>
          <a:p>
            <a:endParaRPr lang="en-US" dirty="0"/>
          </a:p>
        </p:txBody>
      </p:sp>
      <p:sp>
        <p:nvSpPr>
          <p:cNvPr id="10" name="Text Placeholder 9">
            <a:extLst>
              <a:ext uri="{FF2B5EF4-FFF2-40B4-BE49-F238E27FC236}">
                <a16:creationId xmlns:a16="http://schemas.microsoft.com/office/drawing/2014/main" id="{2550DB10-EE16-B03F-041A-1106031CDAD3}"/>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24817994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78825" y="-459666"/>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3" name="object 3"/>
          <p:cNvSpPr txBox="1"/>
          <p:nvPr/>
        </p:nvSpPr>
        <p:spPr>
          <a:xfrm>
            <a:off x="5214942" y="4747438"/>
            <a:ext cx="3714776" cy="271228"/>
          </a:xfrm>
          <a:prstGeom prst="rect">
            <a:avLst/>
          </a:prstGeom>
        </p:spPr>
        <p:txBody>
          <a:bodyPr vert="horz" wrap="square" lIns="0" tIns="29845" rIns="0" bIns="0" rtlCol="0">
            <a:spAutoFit/>
          </a:bodyPr>
          <a:lstStyle/>
          <a:p>
            <a:pPr marL="12700">
              <a:lnSpc>
                <a:spcPct val="100000"/>
              </a:lnSpc>
              <a:spcBef>
                <a:spcPts val="235"/>
              </a:spcBef>
            </a:pPr>
            <a:r>
              <a:rPr lang="en-US" sz="700" dirty="0">
                <a:solidFill>
                  <a:srgbClr val="595959"/>
                </a:solidFill>
                <a:latin typeface="Arial"/>
                <a:cs typeface="Arial"/>
              </a:rPr>
              <a:t>I</a:t>
            </a:r>
            <a:endParaRPr lang="en-US" sz="800" dirty="0"/>
          </a:p>
          <a:p>
            <a:pPr marL="12700">
              <a:lnSpc>
                <a:spcPct val="100000"/>
              </a:lnSpc>
              <a:spcBef>
                <a:spcPts val="235"/>
              </a:spcBef>
            </a:pPr>
            <a:endParaRPr sz="700"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000246"/>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pic>
        <p:nvPicPr>
          <p:cNvPr id="26626" name="Picture 2"/>
          <p:cNvPicPr>
            <a:picLocks noChangeAspect="1" noChangeArrowheads="1"/>
          </p:cNvPicPr>
          <p:nvPr/>
        </p:nvPicPr>
        <p:blipFill>
          <a:blip r:embed="rId2"/>
          <a:srcRect/>
          <a:stretch>
            <a:fillRect/>
          </a:stretch>
        </p:blipFill>
        <p:spPr bwMode="auto">
          <a:xfrm>
            <a:off x="4572000" y="1034200"/>
            <a:ext cx="4572000" cy="3000396"/>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DEFFC8F4-7B8C-6F1A-8E20-A7FE1954E1BC}"/>
              </a:ext>
            </a:extLst>
          </p:cNvPr>
          <p:cNvSpPr>
            <a:spLocks noGrp="1"/>
          </p:cNvSpPr>
          <p:nvPr>
            <p:ph type="title"/>
          </p:nvPr>
        </p:nvSpPr>
        <p:spPr/>
        <p:txBody>
          <a:bodyPr/>
          <a:lstStyle/>
          <a:p>
            <a:r>
              <a:rPr lang="en-GB" sz="2400" spc="-5" dirty="0">
                <a:solidFill>
                  <a:schemeClr val="tx1"/>
                </a:solidFill>
                <a:latin typeface="Arial"/>
                <a:cs typeface="Arial"/>
              </a:rPr>
              <a:t>Database operation with Node + </a:t>
            </a:r>
            <a:r>
              <a:rPr lang="en-GB" sz="2400" spc="-5" dirty="0" err="1">
                <a:solidFill>
                  <a:schemeClr val="tx1"/>
                </a:solidFill>
                <a:latin typeface="Arial"/>
                <a:cs typeface="Arial"/>
              </a:rPr>
              <a:t>Mongodb</a:t>
            </a:r>
            <a:r>
              <a:rPr lang="en-GB" sz="2400" spc="-5" dirty="0">
                <a:solidFill>
                  <a:schemeClr val="tx1"/>
                </a:solidFill>
                <a:latin typeface="Arial"/>
                <a:cs typeface="Arial"/>
              </a:rPr>
              <a:t>  </a:t>
            </a:r>
            <a:r>
              <a:rPr lang="en-US" sz="2400" spc="-5" dirty="0">
                <a:solidFill>
                  <a:schemeClr val="tx1"/>
                </a:solidFill>
                <a:latin typeface="Arial"/>
                <a:cs typeface="Arial"/>
              </a:rPr>
              <a:t>  </a:t>
            </a:r>
            <a:br>
              <a:rPr lang="en-US" sz="2400" spc="-5" dirty="0">
                <a:solidFill>
                  <a:srgbClr val="595959"/>
                </a:solidFill>
                <a:latin typeface="Arial"/>
                <a:cs typeface="Arial"/>
              </a:rPr>
            </a:br>
            <a:endParaRPr lang="en-US" dirty="0"/>
          </a:p>
        </p:txBody>
      </p:sp>
      <p:sp>
        <p:nvSpPr>
          <p:cNvPr id="8" name="Subtitle 7">
            <a:extLst>
              <a:ext uri="{FF2B5EF4-FFF2-40B4-BE49-F238E27FC236}">
                <a16:creationId xmlns:a16="http://schemas.microsoft.com/office/drawing/2014/main" id="{314E8780-8086-A3DE-C54A-7FC36E4081FC}"/>
              </a:ext>
            </a:extLst>
          </p:cNvPr>
          <p:cNvSpPr>
            <a:spLocks noGrp="1"/>
          </p:cNvSpPr>
          <p:nvPr>
            <p:ph type="subTitle" idx="1"/>
          </p:nvPr>
        </p:nvSpPr>
        <p:spPr/>
        <p:txBody>
          <a:bodyPr/>
          <a:lstStyle/>
          <a:p>
            <a:r>
              <a:rPr lang="en-US" spc="-5" dirty="0">
                <a:solidFill>
                  <a:srgbClr val="595959"/>
                </a:solidFill>
                <a:latin typeface="Arial"/>
                <a:cs typeface="Arial"/>
              </a:rPr>
              <a:t>Creating a database  </a:t>
            </a:r>
          </a:p>
          <a:p>
            <a:endParaRPr lang="en-US" dirty="0"/>
          </a:p>
        </p:txBody>
      </p:sp>
      <p:sp>
        <p:nvSpPr>
          <p:cNvPr id="9" name="Text Placeholder 8">
            <a:extLst>
              <a:ext uri="{FF2B5EF4-FFF2-40B4-BE49-F238E27FC236}">
                <a16:creationId xmlns:a16="http://schemas.microsoft.com/office/drawing/2014/main" id="{3F2DB851-0E06-358E-0666-9041E3A44454}"/>
              </a:ext>
            </a:extLst>
          </p:cNvPr>
          <p:cNvSpPr>
            <a:spLocks noGrp="1"/>
          </p:cNvSpPr>
          <p:nvPr>
            <p:ph type="body" idx="2"/>
          </p:nvPr>
        </p:nvSpPr>
        <p:spPr>
          <a:xfrm>
            <a:off x="358175" y="2619343"/>
            <a:ext cx="3837000" cy="1753800"/>
          </a:xfrm>
        </p:spPr>
        <p:txBody>
          <a:bodyPr/>
          <a:lstStyle/>
          <a:p>
            <a:r>
              <a:rPr lang="en-US" sz="1400" dirty="0">
                <a:latin typeface="Arial" pitchFamily="34" charset="0"/>
                <a:cs typeface="Arial" pitchFamily="34" charset="0"/>
              </a:rPr>
              <a:t>To create a database in MongoDB, start by creating a </a:t>
            </a:r>
            <a:r>
              <a:rPr lang="en-US" sz="1400" dirty="0" err="1">
                <a:latin typeface="Arial" pitchFamily="34" charset="0"/>
                <a:cs typeface="Arial" pitchFamily="34" charset="0"/>
              </a:rPr>
              <a:t>MongoClient</a:t>
            </a:r>
            <a:r>
              <a:rPr lang="en-US" sz="1400" dirty="0">
                <a:latin typeface="Arial" pitchFamily="34" charset="0"/>
                <a:cs typeface="Arial" pitchFamily="34" charset="0"/>
              </a:rPr>
              <a:t> object, then specify a connection URL with the correct </a:t>
            </a:r>
            <a:r>
              <a:rPr lang="en-US" sz="1400" dirty="0" err="1">
                <a:latin typeface="Arial" pitchFamily="34" charset="0"/>
                <a:cs typeface="Arial" pitchFamily="34" charset="0"/>
              </a:rPr>
              <a:t>ip</a:t>
            </a:r>
            <a:r>
              <a:rPr lang="en-US" sz="1400" dirty="0">
                <a:latin typeface="Arial" pitchFamily="34" charset="0"/>
                <a:cs typeface="Arial" pitchFamily="34" charset="0"/>
              </a:rPr>
              <a:t> address and the name of the database MongoDB will create the database if it does not exist, and make a connection to it.</a:t>
            </a:r>
          </a:p>
          <a:p>
            <a:pPr marL="139700" indent="0">
              <a:buNone/>
            </a:pPr>
            <a:endParaRPr lang="en-US" dirty="0"/>
          </a:p>
        </p:txBody>
      </p:sp>
      <p:sp>
        <p:nvSpPr>
          <p:cNvPr id="10" name="Text Placeholder 9">
            <a:extLst>
              <a:ext uri="{FF2B5EF4-FFF2-40B4-BE49-F238E27FC236}">
                <a16:creationId xmlns:a16="http://schemas.microsoft.com/office/drawing/2014/main" id="{159F6E7A-4815-9398-D412-093451629359}"/>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7881615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78825" y="-619667"/>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000246"/>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pic>
        <p:nvPicPr>
          <p:cNvPr id="27650" name="Picture 2"/>
          <p:cNvPicPr>
            <a:picLocks noChangeAspect="1" noChangeArrowheads="1"/>
          </p:cNvPicPr>
          <p:nvPr/>
        </p:nvPicPr>
        <p:blipFill>
          <a:blip r:embed="rId2"/>
          <a:srcRect/>
          <a:stretch>
            <a:fillRect/>
          </a:stretch>
        </p:blipFill>
        <p:spPr bwMode="auto">
          <a:xfrm>
            <a:off x="4572001" y="965722"/>
            <a:ext cx="4572000" cy="3357586"/>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2046BC44-4CB6-11BC-683B-04E7982F0B7C}"/>
              </a:ext>
            </a:extLst>
          </p:cNvPr>
          <p:cNvSpPr>
            <a:spLocks noGrp="1"/>
          </p:cNvSpPr>
          <p:nvPr>
            <p:ph type="title"/>
          </p:nvPr>
        </p:nvSpPr>
        <p:spPr/>
        <p:txBody>
          <a:bodyPr/>
          <a:lstStyle/>
          <a:p>
            <a:r>
              <a:rPr lang="en-GB" sz="2400" spc="-5" dirty="0">
                <a:solidFill>
                  <a:schemeClr val="tx1"/>
                </a:solidFill>
                <a:latin typeface="Arial"/>
                <a:cs typeface="Arial"/>
              </a:rPr>
              <a:t>Database operation with Node + </a:t>
            </a:r>
            <a:r>
              <a:rPr lang="en-GB" sz="2400" spc="-5" dirty="0" err="1">
                <a:solidFill>
                  <a:schemeClr val="tx1"/>
                </a:solidFill>
                <a:latin typeface="Arial"/>
                <a:cs typeface="Arial"/>
              </a:rPr>
              <a:t>Mongodb</a:t>
            </a:r>
            <a:r>
              <a:rPr lang="en-GB" sz="2400" spc="-5" dirty="0">
                <a:solidFill>
                  <a:schemeClr val="tx1"/>
                </a:solidFill>
                <a:latin typeface="Arial"/>
                <a:cs typeface="Arial"/>
              </a:rPr>
              <a:t>  </a:t>
            </a:r>
            <a:r>
              <a:rPr lang="en-US" sz="2400" spc="-5" dirty="0">
                <a:solidFill>
                  <a:schemeClr val="tx1"/>
                </a:solidFill>
                <a:latin typeface="Arial"/>
                <a:cs typeface="Arial"/>
              </a:rPr>
              <a:t>  </a:t>
            </a:r>
            <a:br>
              <a:rPr lang="en-US" sz="2400" spc="-5" dirty="0">
                <a:solidFill>
                  <a:srgbClr val="595959"/>
                </a:solidFill>
                <a:latin typeface="Arial"/>
                <a:cs typeface="Arial"/>
              </a:rPr>
            </a:br>
            <a:endParaRPr lang="en-US" dirty="0"/>
          </a:p>
        </p:txBody>
      </p:sp>
      <p:sp>
        <p:nvSpPr>
          <p:cNvPr id="8" name="Subtitle 7">
            <a:extLst>
              <a:ext uri="{FF2B5EF4-FFF2-40B4-BE49-F238E27FC236}">
                <a16:creationId xmlns:a16="http://schemas.microsoft.com/office/drawing/2014/main" id="{2C55A59A-8CB3-CDE9-2DF0-E3B1516DFF63}"/>
              </a:ext>
            </a:extLst>
          </p:cNvPr>
          <p:cNvSpPr>
            <a:spLocks noGrp="1"/>
          </p:cNvSpPr>
          <p:nvPr>
            <p:ph type="subTitle" idx="1"/>
          </p:nvPr>
        </p:nvSpPr>
        <p:spPr/>
        <p:txBody>
          <a:bodyPr/>
          <a:lstStyle/>
          <a:p>
            <a:r>
              <a:rPr lang="en-US" spc="-5" dirty="0">
                <a:solidFill>
                  <a:srgbClr val="595959"/>
                </a:solidFill>
                <a:latin typeface="Arial"/>
                <a:cs typeface="Arial"/>
              </a:rPr>
              <a:t>Creating a collection</a:t>
            </a:r>
          </a:p>
          <a:p>
            <a:endParaRPr lang="en-US" dirty="0"/>
          </a:p>
        </p:txBody>
      </p:sp>
      <p:sp>
        <p:nvSpPr>
          <p:cNvPr id="9" name="Text Placeholder 8">
            <a:extLst>
              <a:ext uri="{FF2B5EF4-FFF2-40B4-BE49-F238E27FC236}">
                <a16:creationId xmlns:a16="http://schemas.microsoft.com/office/drawing/2014/main" id="{7B9E99D8-C06F-9DD4-711C-26C3B6B6F1BA}"/>
              </a:ext>
            </a:extLst>
          </p:cNvPr>
          <p:cNvSpPr>
            <a:spLocks noGrp="1"/>
          </p:cNvSpPr>
          <p:nvPr>
            <p:ph type="body" idx="2"/>
          </p:nvPr>
        </p:nvSpPr>
        <p:spPr>
          <a:xfrm>
            <a:off x="462275" y="2340532"/>
            <a:ext cx="3837000" cy="1753800"/>
          </a:xfrm>
        </p:spPr>
        <p:txBody>
          <a:bodyPr/>
          <a:lstStyle/>
          <a:p>
            <a:pPr algn="just"/>
            <a:r>
              <a:rPr lang="en-GB" sz="1400" dirty="0">
                <a:latin typeface="Arial" pitchFamily="34" charset="0"/>
                <a:cs typeface="Arial" pitchFamily="34" charset="0"/>
              </a:rPr>
              <a:t>A collection in MongoDB is the same as a table in MySQL.</a:t>
            </a:r>
          </a:p>
          <a:p>
            <a:pPr algn="just"/>
            <a:endParaRPr lang="en-GB" sz="1400" dirty="0">
              <a:latin typeface="Arial" pitchFamily="34" charset="0"/>
              <a:cs typeface="Arial" pitchFamily="34" charset="0"/>
            </a:endParaRPr>
          </a:p>
          <a:p>
            <a:pPr algn="just"/>
            <a:r>
              <a:rPr lang="en-GB" sz="1400" dirty="0">
                <a:latin typeface="Arial" pitchFamily="34" charset="0"/>
                <a:cs typeface="Arial" pitchFamily="34" charset="0"/>
              </a:rPr>
              <a:t> To create a collection in MongoDB, use the </a:t>
            </a:r>
            <a:r>
              <a:rPr lang="en-GB" sz="1400" dirty="0" err="1">
                <a:latin typeface="Arial" pitchFamily="34" charset="0"/>
                <a:cs typeface="Arial" pitchFamily="34" charset="0"/>
              </a:rPr>
              <a:t>createCollection</a:t>
            </a:r>
            <a:r>
              <a:rPr lang="en-GB" sz="1400" dirty="0">
                <a:latin typeface="Arial" pitchFamily="34" charset="0"/>
                <a:cs typeface="Arial" pitchFamily="34" charset="0"/>
              </a:rPr>
              <a:t>() method:</a:t>
            </a:r>
            <a:endParaRPr lang="en-US" sz="1400" dirty="0">
              <a:latin typeface="Arial" pitchFamily="34" charset="0"/>
              <a:cs typeface="Arial" pitchFamily="34" charset="0"/>
            </a:endParaRPr>
          </a:p>
          <a:p>
            <a:pPr marL="139700" indent="0">
              <a:buNone/>
            </a:pPr>
            <a:endParaRPr lang="en-US" dirty="0"/>
          </a:p>
        </p:txBody>
      </p:sp>
    </p:spTree>
    <p:extLst>
      <p:ext uri="{BB962C8B-B14F-4D97-AF65-F5344CB8AC3E}">
        <p14:creationId xmlns:p14="http://schemas.microsoft.com/office/powerpoint/2010/main" val="18694007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78825" y="-427423"/>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000246"/>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pic>
        <p:nvPicPr>
          <p:cNvPr id="28674" name="Picture 2"/>
          <p:cNvPicPr>
            <a:picLocks noChangeAspect="1" noChangeArrowheads="1"/>
          </p:cNvPicPr>
          <p:nvPr/>
        </p:nvPicPr>
        <p:blipFill>
          <a:blip r:embed="rId2"/>
          <a:srcRect/>
          <a:stretch>
            <a:fillRect/>
          </a:stretch>
        </p:blipFill>
        <p:spPr bwMode="auto">
          <a:xfrm>
            <a:off x="4572000" y="833437"/>
            <a:ext cx="4571999" cy="3476625"/>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DBEDC71E-54D3-A8AD-BDC1-EB02490E084A}"/>
              </a:ext>
            </a:extLst>
          </p:cNvPr>
          <p:cNvSpPr>
            <a:spLocks noGrp="1"/>
          </p:cNvSpPr>
          <p:nvPr>
            <p:ph type="title"/>
          </p:nvPr>
        </p:nvSpPr>
        <p:spPr/>
        <p:txBody>
          <a:bodyPr/>
          <a:lstStyle/>
          <a:p>
            <a:r>
              <a:rPr lang="en-GB" sz="2400" spc="-5" dirty="0">
                <a:solidFill>
                  <a:schemeClr val="tx1"/>
                </a:solidFill>
                <a:latin typeface="Arial"/>
                <a:cs typeface="Arial"/>
              </a:rPr>
              <a:t>Database operation with Node + </a:t>
            </a:r>
            <a:r>
              <a:rPr lang="en-GB" sz="2400" spc="-5" dirty="0" err="1">
                <a:solidFill>
                  <a:schemeClr val="tx1"/>
                </a:solidFill>
                <a:latin typeface="Arial"/>
                <a:cs typeface="Arial"/>
              </a:rPr>
              <a:t>Mongodb</a:t>
            </a:r>
            <a:r>
              <a:rPr lang="en-GB" sz="2400" spc="-5" dirty="0">
                <a:solidFill>
                  <a:schemeClr val="tx1"/>
                </a:solidFill>
                <a:latin typeface="Arial"/>
                <a:cs typeface="Arial"/>
              </a:rPr>
              <a:t>  </a:t>
            </a:r>
            <a:r>
              <a:rPr lang="en-US" sz="2400" spc="-5" dirty="0">
                <a:solidFill>
                  <a:schemeClr val="tx1"/>
                </a:solidFill>
                <a:latin typeface="Arial"/>
                <a:cs typeface="Arial"/>
              </a:rPr>
              <a:t>  </a:t>
            </a:r>
            <a:br>
              <a:rPr lang="en-US" sz="2400" spc="-5" dirty="0">
                <a:solidFill>
                  <a:schemeClr val="tx1"/>
                </a:solidFill>
                <a:latin typeface="Arial"/>
                <a:cs typeface="Arial"/>
              </a:rPr>
            </a:br>
            <a:endParaRPr lang="en-US" dirty="0"/>
          </a:p>
        </p:txBody>
      </p:sp>
      <p:sp>
        <p:nvSpPr>
          <p:cNvPr id="8" name="Subtitle 7">
            <a:extLst>
              <a:ext uri="{FF2B5EF4-FFF2-40B4-BE49-F238E27FC236}">
                <a16:creationId xmlns:a16="http://schemas.microsoft.com/office/drawing/2014/main" id="{72EC5FD5-BB13-E105-7C72-81A26AA43E1F}"/>
              </a:ext>
            </a:extLst>
          </p:cNvPr>
          <p:cNvSpPr>
            <a:spLocks noGrp="1"/>
          </p:cNvSpPr>
          <p:nvPr>
            <p:ph type="subTitle" idx="1"/>
          </p:nvPr>
        </p:nvSpPr>
        <p:spPr/>
        <p:txBody>
          <a:bodyPr/>
          <a:lstStyle/>
          <a:p>
            <a:r>
              <a:rPr lang="en-US" spc="-5" dirty="0">
                <a:solidFill>
                  <a:srgbClr val="595959"/>
                </a:solidFill>
                <a:latin typeface="Arial"/>
                <a:cs typeface="Arial"/>
              </a:rPr>
              <a:t>Insert Into Collection</a:t>
            </a:r>
          </a:p>
          <a:p>
            <a:endParaRPr lang="en-US" dirty="0"/>
          </a:p>
        </p:txBody>
      </p:sp>
      <p:sp>
        <p:nvSpPr>
          <p:cNvPr id="9" name="Text Placeholder 8">
            <a:extLst>
              <a:ext uri="{FF2B5EF4-FFF2-40B4-BE49-F238E27FC236}">
                <a16:creationId xmlns:a16="http://schemas.microsoft.com/office/drawing/2014/main" id="{BA3AC7E8-D4D6-D26C-2EF9-DC936A559A52}"/>
              </a:ext>
            </a:extLst>
          </p:cNvPr>
          <p:cNvSpPr>
            <a:spLocks noGrp="1"/>
          </p:cNvSpPr>
          <p:nvPr>
            <p:ph type="body" idx="2"/>
          </p:nvPr>
        </p:nvSpPr>
        <p:spPr>
          <a:xfrm>
            <a:off x="357158" y="2802969"/>
            <a:ext cx="3837000" cy="1753800"/>
          </a:xfrm>
        </p:spPr>
        <p:txBody>
          <a:bodyPr/>
          <a:lstStyle/>
          <a:p>
            <a:pPr algn="just"/>
            <a:r>
              <a:rPr lang="en-GB" sz="1400" dirty="0">
                <a:latin typeface="Arial" pitchFamily="34" charset="0"/>
                <a:cs typeface="Arial" pitchFamily="34" charset="0"/>
              </a:rPr>
              <a:t>A document in MongoDB is the same as a record in MySQL.</a:t>
            </a:r>
          </a:p>
          <a:p>
            <a:pPr marL="139700" indent="0" algn="just">
              <a:buNone/>
            </a:pPr>
            <a:r>
              <a:rPr lang="en-GB" b="1" dirty="0">
                <a:latin typeface="Arial" pitchFamily="34" charset="0"/>
                <a:cs typeface="Arial" pitchFamily="34" charset="0"/>
              </a:rPr>
              <a:t>	</a:t>
            </a:r>
            <a:r>
              <a:rPr lang="en-GB" sz="1400" b="1" dirty="0" err="1">
                <a:latin typeface="Arial" pitchFamily="34" charset="0"/>
                <a:cs typeface="Arial" pitchFamily="34" charset="0"/>
              </a:rPr>
              <a:t>insertOne</a:t>
            </a:r>
            <a:r>
              <a:rPr lang="en-GB" sz="1400" b="1" dirty="0">
                <a:latin typeface="Arial" pitchFamily="34" charset="0"/>
                <a:cs typeface="Arial" pitchFamily="34" charset="0"/>
              </a:rPr>
              <a:t>() method:</a:t>
            </a:r>
            <a:endParaRPr lang="en-GB" sz="1400" dirty="0">
              <a:latin typeface="Arial" pitchFamily="34" charset="0"/>
              <a:cs typeface="Arial" pitchFamily="34" charset="0"/>
            </a:endParaRPr>
          </a:p>
          <a:p>
            <a:pPr algn="just"/>
            <a:r>
              <a:rPr lang="en-GB" sz="1400" dirty="0">
                <a:latin typeface="Arial" pitchFamily="34" charset="0"/>
                <a:cs typeface="Arial" pitchFamily="34" charset="0"/>
              </a:rPr>
              <a:t>The first parameter of the </a:t>
            </a:r>
            <a:r>
              <a:rPr lang="en-GB" sz="1400" dirty="0" err="1">
                <a:latin typeface="Arial" pitchFamily="34" charset="0"/>
                <a:cs typeface="Arial" pitchFamily="34" charset="0"/>
              </a:rPr>
              <a:t>insertOne</a:t>
            </a:r>
            <a:r>
              <a:rPr lang="en-GB" sz="1400" dirty="0">
                <a:latin typeface="Arial" pitchFamily="34" charset="0"/>
                <a:cs typeface="Arial" pitchFamily="34" charset="0"/>
              </a:rPr>
              <a:t>() method is an object containing the name(s) and value(s) of each field in the document to be insert.</a:t>
            </a:r>
          </a:p>
          <a:p>
            <a:endParaRPr lang="en-US" dirty="0"/>
          </a:p>
        </p:txBody>
      </p:sp>
    </p:spTree>
    <p:extLst>
      <p:ext uri="{BB962C8B-B14F-4D97-AF65-F5344CB8AC3E}">
        <p14:creationId xmlns:p14="http://schemas.microsoft.com/office/powerpoint/2010/main" val="278711450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21701" y="-612089"/>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000246"/>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pic>
        <p:nvPicPr>
          <p:cNvPr id="29698" name="Picture 2"/>
          <p:cNvPicPr>
            <a:picLocks noChangeAspect="1" noChangeArrowheads="1"/>
          </p:cNvPicPr>
          <p:nvPr/>
        </p:nvPicPr>
        <p:blipFill>
          <a:blip r:embed="rId2"/>
          <a:srcRect/>
          <a:stretch>
            <a:fillRect/>
          </a:stretch>
        </p:blipFill>
        <p:spPr bwMode="auto">
          <a:xfrm>
            <a:off x="4572000" y="713500"/>
            <a:ext cx="4572000" cy="3500462"/>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4B741FF1-55E6-2A0B-682A-62C49C48C0D6}"/>
              </a:ext>
            </a:extLst>
          </p:cNvPr>
          <p:cNvSpPr>
            <a:spLocks noGrp="1"/>
          </p:cNvSpPr>
          <p:nvPr>
            <p:ph type="title"/>
          </p:nvPr>
        </p:nvSpPr>
        <p:spPr/>
        <p:txBody>
          <a:bodyPr/>
          <a:lstStyle/>
          <a:p>
            <a:r>
              <a:rPr lang="en-GB" sz="2400" spc="-5" dirty="0">
                <a:solidFill>
                  <a:schemeClr val="tx1"/>
                </a:solidFill>
                <a:latin typeface="Arial"/>
                <a:cs typeface="Arial"/>
              </a:rPr>
              <a:t>Database operation with Node + </a:t>
            </a:r>
            <a:r>
              <a:rPr lang="en-GB" sz="2400" spc="-5" dirty="0" err="1">
                <a:solidFill>
                  <a:schemeClr val="tx1"/>
                </a:solidFill>
                <a:latin typeface="Arial"/>
                <a:cs typeface="Arial"/>
              </a:rPr>
              <a:t>Mongodb</a:t>
            </a:r>
            <a:r>
              <a:rPr lang="en-GB" sz="2400" spc="-5" dirty="0">
                <a:solidFill>
                  <a:schemeClr val="tx1"/>
                </a:solidFill>
                <a:latin typeface="Arial"/>
                <a:cs typeface="Arial"/>
              </a:rPr>
              <a:t>  </a:t>
            </a:r>
            <a:r>
              <a:rPr lang="en-US" sz="2400" spc="-5" dirty="0">
                <a:solidFill>
                  <a:schemeClr val="tx1"/>
                </a:solidFill>
                <a:latin typeface="Arial"/>
                <a:cs typeface="Arial"/>
              </a:rPr>
              <a:t>  </a:t>
            </a:r>
            <a:br>
              <a:rPr lang="en-US" sz="2400" spc="-5" dirty="0">
                <a:solidFill>
                  <a:schemeClr val="tx1"/>
                </a:solidFill>
                <a:latin typeface="Arial"/>
                <a:cs typeface="Arial"/>
              </a:rPr>
            </a:br>
            <a:endParaRPr lang="en-US" dirty="0"/>
          </a:p>
        </p:txBody>
      </p:sp>
      <p:sp>
        <p:nvSpPr>
          <p:cNvPr id="8" name="Subtitle 7">
            <a:extLst>
              <a:ext uri="{FF2B5EF4-FFF2-40B4-BE49-F238E27FC236}">
                <a16:creationId xmlns:a16="http://schemas.microsoft.com/office/drawing/2014/main" id="{73D54A7F-7854-3935-98CA-B4B91BC1E0C9}"/>
              </a:ext>
            </a:extLst>
          </p:cNvPr>
          <p:cNvSpPr>
            <a:spLocks noGrp="1"/>
          </p:cNvSpPr>
          <p:nvPr>
            <p:ph type="subTitle" idx="1"/>
          </p:nvPr>
        </p:nvSpPr>
        <p:spPr/>
        <p:txBody>
          <a:bodyPr/>
          <a:lstStyle/>
          <a:p>
            <a:r>
              <a:rPr lang="en-US" spc="-5" dirty="0">
                <a:solidFill>
                  <a:srgbClr val="595959"/>
                </a:solidFill>
                <a:latin typeface="Arial"/>
                <a:cs typeface="Arial"/>
              </a:rPr>
              <a:t>Delete Document</a:t>
            </a:r>
          </a:p>
          <a:p>
            <a:endParaRPr lang="en-US" dirty="0"/>
          </a:p>
        </p:txBody>
      </p:sp>
      <p:sp>
        <p:nvSpPr>
          <p:cNvPr id="9" name="Text Placeholder 8">
            <a:extLst>
              <a:ext uri="{FF2B5EF4-FFF2-40B4-BE49-F238E27FC236}">
                <a16:creationId xmlns:a16="http://schemas.microsoft.com/office/drawing/2014/main" id="{13D00181-F0D0-33A6-C6C0-F3A2785BD8FE}"/>
              </a:ext>
            </a:extLst>
          </p:cNvPr>
          <p:cNvSpPr>
            <a:spLocks noGrp="1"/>
          </p:cNvSpPr>
          <p:nvPr>
            <p:ph type="body" idx="2"/>
          </p:nvPr>
        </p:nvSpPr>
        <p:spPr>
          <a:xfrm>
            <a:off x="410496" y="2340532"/>
            <a:ext cx="3837000" cy="1753800"/>
          </a:xfrm>
        </p:spPr>
        <p:txBody>
          <a:bodyPr/>
          <a:lstStyle/>
          <a:p>
            <a:pPr algn="just"/>
            <a:r>
              <a:rPr lang="en-GB" sz="1400" b="1" dirty="0" err="1">
                <a:latin typeface="Arial" pitchFamily="34" charset="0"/>
                <a:cs typeface="Arial" pitchFamily="34" charset="0"/>
              </a:rPr>
              <a:t>deleteOne</a:t>
            </a:r>
            <a:r>
              <a:rPr lang="en-GB" sz="1400" b="1" dirty="0">
                <a:latin typeface="Arial" pitchFamily="34" charset="0"/>
                <a:cs typeface="Arial" pitchFamily="34" charset="0"/>
              </a:rPr>
              <a:t>() method</a:t>
            </a:r>
            <a:endParaRPr lang="en-GB" sz="1400" dirty="0">
              <a:latin typeface="Arial" pitchFamily="34" charset="0"/>
              <a:cs typeface="Arial" pitchFamily="34" charset="0"/>
            </a:endParaRPr>
          </a:p>
          <a:p>
            <a:pPr marL="139700" indent="0" algn="just">
              <a:buNone/>
            </a:pPr>
            <a:r>
              <a:rPr lang="en-GB" sz="1400" dirty="0">
                <a:latin typeface="Arial" pitchFamily="34" charset="0"/>
                <a:cs typeface="Arial" pitchFamily="34" charset="0"/>
              </a:rPr>
              <a:t>The first parameter of the </a:t>
            </a:r>
            <a:r>
              <a:rPr lang="en-GB" sz="1400" dirty="0" err="1">
                <a:latin typeface="Arial" pitchFamily="34" charset="0"/>
                <a:cs typeface="Arial" pitchFamily="34" charset="0"/>
              </a:rPr>
              <a:t>deleteOne</a:t>
            </a:r>
            <a:r>
              <a:rPr lang="en-GB" sz="1400" dirty="0">
                <a:latin typeface="Arial" pitchFamily="34" charset="0"/>
                <a:cs typeface="Arial" pitchFamily="34" charset="0"/>
              </a:rPr>
              <a:t>() method is a query object defining which document to delete.</a:t>
            </a:r>
          </a:p>
          <a:p>
            <a:pPr marL="139700" indent="0" algn="just">
              <a:buNone/>
            </a:pPr>
            <a:endParaRPr lang="en-GB" sz="1400" dirty="0">
              <a:latin typeface="Arial" pitchFamily="34" charset="0"/>
              <a:cs typeface="Arial" pitchFamily="34" charset="0"/>
            </a:endParaRPr>
          </a:p>
          <a:p>
            <a:pPr algn="just"/>
            <a:r>
              <a:rPr lang="en-GB" sz="1400" dirty="0">
                <a:latin typeface="Arial" pitchFamily="34" charset="0"/>
                <a:cs typeface="Arial" pitchFamily="34" charset="0"/>
              </a:rPr>
              <a:t> If the query finds more than one document, only the first occurrence is deleted.</a:t>
            </a:r>
          </a:p>
          <a:p>
            <a:endParaRPr lang="en-US" dirty="0"/>
          </a:p>
        </p:txBody>
      </p:sp>
    </p:spTree>
    <p:extLst>
      <p:ext uri="{BB962C8B-B14F-4D97-AF65-F5344CB8AC3E}">
        <p14:creationId xmlns:p14="http://schemas.microsoft.com/office/powerpoint/2010/main" val="174307563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93139" y="-528509"/>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000246"/>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pic>
        <p:nvPicPr>
          <p:cNvPr id="30722" name="Picture 2"/>
          <p:cNvPicPr>
            <a:picLocks noChangeAspect="1" noChangeArrowheads="1"/>
          </p:cNvPicPr>
          <p:nvPr/>
        </p:nvPicPr>
        <p:blipFill>
          <a:blip r:embed="rId2"/>
          <a:srcRect/>
          <a:stretch>
            <a:fillRect/>
          </a:stretch>
        </p:blipFill>
        <p:spPr bwMode="auto">
          <a:xfrm>
            <a:off x="4572000" y="862007"/>
            <a:ext cx="4572000" cy="3419486"/>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BC335A3D-24FD-5D97-51A2-3257C464D331}"/>
              </a:ext>
            </a:extLst>
          </p:cNvPr>
          <p:cNvSpPr>
            <a:spLocks noGrp="1"/>
          </p:cNvSpPr>
          <p:nvPr>
            <p:ph type="title"/>
          </p:nvPr>
        </p:nvSpPr>
        <p:spPr/>
        <p:txBody>
          <a:bodyPr/>
          <a:lstStyle/>
          <a:p>
            <a:r>
              <a:rPr lang="en-GB" sz="2400" spc="-5" dirty="0">
                <a:solidFill>
                  <a:schemeClr val="tx1"/>
                </a:solidFill>
                <a:latin typeface="Arial"/>
                <a:cs typeface="Arial"/>
              </a:rPr>
              <a:t>Database operation with Node + </a:t>
            </a:r>
            <a:r>
              <a:rPr lang="en-GB" sz="2400" spc="-5" dirty="0" err="1">
                <a:solidFill>
                  <a:schemeClr val="tx1"/>
                </a:solidFill>
                <a:latin typeface="Arial"/>
                <a:cs typeface="Arial"/>
              </a:rPr>
              <a:t>Mongodb</a:t>
            </a:r>
            <a:r>
              <a:rPr lang="en-GB" sz="2400" spc="-5" dirty="0">
                <a:solidFill>
                  <a:schemeClr val="tx1"/>
                </a:solidFill>
                <a:latin typeface="Arial"/>
                <a:cs typeface="Arial"/>
              </a:rPr>
              <a:t>  </a:t>
            </a:r>
            <a:r>
              <a:rPr lang="en-US" sz="2400" spc="-5" dirty="0">
                <a:solidFill>
                  <a:schemeClr val="tx1"/>
                </a:solidFill>
                <a:latin typeface="Arial"/>
                <a:cs typeface="Arial"/>
              </a:rPr>
              <a:t>  </a:t>
            </a:r>
            <a:br>
              <a:rPr lang="en-US" sz="2400" spc="-5" dirty="0">
                <a:solidFill>
                  <a:srgbClr val="595959"/>
                </a:solidFill>
                <a:latin typeface="Arial"/>
                <a:cs typeface="Arial"/>
              </a:rPr>
            </a:br>
            <a:endParaRPr lang="en-US" dirty="0"/>
          </a:p>
        </p:txBody>
      </p:sp>
      <p:sp>
        <p:nvSpPr>
          <p:cNvPr id="8" name="Subtitle 7">
            <a:extLst>
              <a:ext uri="{FF2B5EF4-FFF2-40B4-BE49-F238E27FC236}">
                <a16:creationId xmlns:a16="http://schemas.microsoft.com/office/drawing/2014/main" id="{7BC197E2-DE07-DFD5-04CE-4DC67E230775}"/>
              </a:ext>
            </a:extLst>
          </p:cNvPr>
          <p:cNvSpPr>
            <a:spLocks noGrp="1"/>
          </p:cNvSpPr>
          <p:nvPr>
            <p:ph type="subTitle" idx="1"/>
          </p:nvPr>
        </p:nvSpPr>
        <p:spPr/>
        <p:txBody>
          <a:bodyPr/>
          <a:lstStyle/>
          <a:p>
            <a:r>
              <a:rPr lang="en-US" spc="-5" dirty="0">
                <a:solidFill>
                  <a:srgbClr val="595959"/>
                </a:solidFill>
                <a:latin typeface="Arial"/>
                <a:cs typeface="Arial"/>
              </a:rPr>
              <a:t>Update Document</a:t>
            </a:r>
          </a:p>
          <a:p>
            <a:endParaRPr lang="en-US" dirty="0"/>
          </a:p>
        </p:txBody>
      </p:sp>
      <p:sp>
        <p:nvSpPr>
          <p:cNvPr id="9" name="Text Placeholder 8">
            <a:extLst>
              <a:ext uri="{FF2B5EF4-FFF2-40B4-BE49-F238E27FC236}">
                <a16:creationId xmlns:a16="http://schemas.microsoft.com/office/drawing/2014/main" id="{2349617B-591F-BA28-9028-76E3D002985F}"/>
              </a:ext>
            </a:extLst>
          </p:cNvPr>
          <p:cNvSpPr>
            <a:spLocks noGrp="1"/>
          </p:cNvSpPr>
          <p:nvPr>
            <p:ph type="body" idx="2"/>
          </p:nvPr>
        </p:nvSpPr>
        <p:spPr>
          <a:xfrm>
            <a:off x="439413" y="2773403"/>
            <a:ext cx="3837000" cy="1753800"/>
          </a:xfrm>
        </p:spPr>
        <p:txBody>
          <a:bodyPr/>
          <a:lstStyle/>
          <a:p>
            <a:pPr algn="just"/>
            <a:r>
              <a:rPr lang="en-US" sz="1400" b="1" dirty="0" err="1">
                <a:latin typeface="Arial" pitchFamily="34" charset="0"/>
                <a:cs typeface="Arial" pitchFamily="34" charset="0"/>
              </a:rPr>
              <a:t>updateOne</a:t>
            </a:r>
            <a:r>
              <a:rPr lang="en-US" sz="1400" b="1" dirty="0">
                <a:latin typeface="Arial" pitchFamily="34" charset="0"/>
                <a:cs typeface="Arial" pitchFamily="34" charset="0"/>
              </a:rPr>
              <a:t>() </a:t>
            </a:r>
            <a:r>
              <a:rPr lang="en-GB" sz="1400" b="1" dirty="0">
                <a:latin typeface="Arial" pitchFamily="34" charset="0"/>
                <a:cs typeface="Arial" pitchFamily="34" charset="0"/>
              </a:rPr>
              <a:t>method</a:t>
            </a:r>
          </a:p>
          <a:p>
            <a:pPr algn="just"/>
            <a:endParaRPr lang="en-GB" sz="1400" dirty="0">
              <a:latin typeface="Arial" pitchFamily="34" charset="0"/>
              <a:cs typeface="Arial" pitchFamily="34" charset="0"/>
            </a:endParaRPr>
          </a:p>
          <a:p>
            <a:pPr marL="139700" indent="0" algn="just">
              <a:buNone/>
            </a:pPr>
            <a:r>
              <a:rPr lang="en-GB" sz="1400" dirty="0">
                <a:latin typeface="Arial" pitchFamily="34" charset="0"/>
                <a:cs typeface="Arial" pitchFamily="34" charset="0"/>
              </a:rPr>
              <a:t>The first parameter of the </a:t>
            </a:r>
            <a:r>
              <a:rPr lang="en-GB" sz="1400" dirty="0" err="1">
                <a:latin typeface="Arial" pitchFamily="34" charset="0"/>
                <a:cs typeface="Arial" pitchFamily="34" charset="0"/>
              </a:rPr>
              <a:t>updateOne</a:t>
            </a:r>
            <a:r>
              <a:rPr lang="en-GB" sz="1400" dirty="0">
                <a:latin typeface="Arial" pitchFamily="34" charset="0"/>
                <a:cs typeface="Arial" pitchFamily="34" charset="0"/>
              </a:rPr>
              <a:t>() method is a query object defining which document to update. The second parameter is an object defining the new values of the document.</a:t>
            </a:r>
          </a:p>
          <a:p>
            <a:pPr algn="just"/>
            <a:endParaRPr lang="en-GB" sz="1400" dirty="0">
              <a:latin typeface="Arial" pitchFamily="34" charset="0"/>
              <a:cs typeface="Arial" pitchFamily="34" charset="0"/>
            </a:endParaRPr>
          </a:p>
          <a:p>
            <a:pPr algn="just"/>
            <a:r>
              <a:rPr lang="en-GB" sz="1400" dirty="0">
                <a:latin typeface="Arial" pitchFamily="34" charset="0"/>
                <a:cs typeface="Arial" pitchFamily="34" charset="0"/>
              </a:rPr>
              <a:t> If the query finds more than one record, only the first occurrence is updated.</a:t>
            </a:r>
          </a:p>
          <a:p>
            <a:endParaRPr lang="en-US" dirty="0"/>
          </a:p>
        </p:txBody>
      </p:sp>
    </p:spTree>
    <p:extLst>
      <p:ext uri="{BB962C8B-B14F-4D97-AF65-F5344CB8AC3E}">
        <p14:creationId xmlns:p14="http://schemas.microsoft.com/office/powerpoint/2010/main" val="307393237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93139" y="-628134"/>
            <a:ext cx="4357718" cy="1146468"/>
          </a:xfrm>
          <a:prstGeom prst="rect">
            <a:avLst/>
          </a:prstGeom>
        </p:spPr>
        <p:txBody>
          <a:bodyPr vert="horz" wrap="square" lIns="0" tIns="12700" rIns="0" bIns="0" rtlCol="0">
            <a:spAutoFit/>
          </a:bodyPr>
          <a:lstStyle/>
          <a:p>
            <a:pPr marL="12700" algn="ctr">
              <a:spcBef>
                <a:spcPts val="100"/>
              </a:spcBef>
            </a:pPr>
            <a:endParaRPr lang="en-US" sz="2400" spc="-5" dirty="0">
              <a:solidFill>
                <a:srgbClr val="595959"/>
              </a:solidFill>
              <a:latin typeface="Arial"/>
              <a:cs typeface="Arial"/>
            </a:endParaRPr>
          </a:p>
          <a:p>
            <a:pPr marL="12700" lvl="0" algn="ctr">
              <a:spcBef>
                <a:spcPts val="100"/>
              </a:spcBef>
            </a:pPr>
            <a:r>
              <a:rPr lang="en-US" sz="2400" spc="-5" dirty="0">
                <a:solidFill>
                  <a:srgbClr val="595959"/>
                </a:solidFill>
                <a:latin typeface="Arial"/>
                <a:cs typeface="Arial"/>
              </a:rPr>
              <a:t> </a:t>
            </a:r>
          </a:p>
          <a:p>
            <a:pPr marL="12700">
              <a:lnSpc>
                <a:spcPct val="100000"/>
              </a:lnSpc>
              <a:spcBef>
                <a:spcPts val="100"/>
              </a:spcBef>
            </a:pPr>
            <a:r>
              <a:rPr lang="en-US" sz="2400" spc="-5" dirty="0">
                <a:latin typeface="Arial"/>
                <a:cs typeface="Arial"/>
              </a:rPr>
              <a:t> </a:t>
            </a:r>
            <a:endParaRPr sz="2400" spc="-5" dirty="0">
              <a:latin typeface="Arial"/>
              <a:cs typeface="Arial"/>
            </a:endParaRPr>
          </a:p>
        </p:txBody>
      </p:sp>
      <p:sp>
        <p:nvSpPr>
          <p:cNvPr id="5" name="object 4">
            <a:extLst>
              <a:ext uri="{FF2B5EF4-FFF2-40B4-BE49-F238E27FC236}">
                <a16:creationId xmlns:a16="http://schemas.microsoft.com/office/drawing/2014/main" id="{FE037F46-7644-CC6C-B58C-EE4A2361B9E6}"/>
              </a:ext>
            </a:extLst>
          </p:cNvPr>
          <p:cNvSpPr txBox="1"/>
          <p:nvPr/>
        </p:nvSpPr>
        <p:spPr>
          <a:xfrm>
            <a:off x="357158" y="2000246"/>
            <a:ext cx="3214710" cy="340286"/>
          </a:xfrm>
          <a:prstGeom prst="rect">
            <a:avLst/>
          </a:prstGeom>
        </p:spPr>
        <p:txBody>
          <a:bodyPr vert="horz" wrap="square" lIns="0" tIns="12700" rIns="0" bIns="0" rtlCol="0">
            <a:spAutoFit/>
          </a:bodyPr>
          <a:lstStyle/>
          <a:p>
            <a:pPr marL="348615" marR="7620" indent="-336550" algn="just">
              <a:lnSpc>
                <a:spcPct val="151800"/>
              </a:lnSpc>
              <a:spcBef>
                <a:spcPts val="100"/>
              </a:spcBef>
              <a:tabLst>
                <a:tab pos="349250" algn="l"/>
              </a:tabLst>
            </a:pPr>
            <a:r>
              <a:rPr lang="en-GB" sz="1400" dirty="0">
                <a:latin typeface="Arial" pitchFamily="34" charset="0"/>
                <a:cs typeface="Arial" pitchFamily="34" charset="0"/>
              </a:rPr>
              <a:t> 	</a:t>
            </a:r>
            <a:endParaRPr sz="1400" spc="-5" dirty="0">
              <a:latin typeface="Arial" pitchFamily="34" charset="0"/>
              <a:cs typeface="Arial" pitchFamily="34" charset="0"/>
            </a:endParaRPr>
          </a:p>
        </p:txBody>
      </p:sp>
      <p:pic>
        <p:nvPicPr>
          <p:cNvPr id="30722" name="Picture 2"/>
          <p:cNvPicPr>
            <a:picLocks noChangeAspect="1" noChangeArrowheads="1"/>
          </p:cNvPicPr>
          <p:nvPr/>
        </p:nvPicPr>
        <p:blipFill>
          <a:blip r:embed="rId2"/>
          <a:srcRect/>
          <a:stretch>
            <a:fillRect/>
          </a:stretch>
        </p:blipFill>
        <p:spPr bwMode="auto">
          <a:xfrm>
            <a:off x="4572000" y="862007"/>
            <a:ext cx="4572000" cy="3419486"/>
          </a:xfrm>
          <a:prstGeom prst="rect">
            <a:avLst/>
          </a:prstGeom>
          <a:noFill/>
          <a:ln w="9525">
            <a:noFill/>
            <a:miter lim="800000"/>
            <a:headEnd/>
            <a:tailEnd/>
          </a:ln>
          <a:effectLst/>
        </p:spPr>
      </p:pic>
      <p:sp>
        <p:nvSpPr>
          <p:cNvPr id="4" name="Title 3">
            <a:extLst>
              <a:ext uri="{FF2B5EF4-FFF2-40B4-BE49-F238E27FC236}">
                <a16:creationId xmlns:a16="http://schemas.microsoft.com/office/drawing/2014/main" id="{DC171D49-A5CE-C329-DDF8-5A392A6CCEAF}"/>
              </a:ext>
            </a:extLst>
          </p:cNvPr>
          <p:cNvSpPr>
            <a:spLocks noGrp="1"/>
          </p:cNvSpPr>
          <p:nvPr>
            <p:ph type="title"/>
          </p:nvPr>
        </p:nvSpPr>
        <p:spPr/>
        <p:txBody>
          <a:bodyPr/>
          <a:lstStyle/>
          <a:p>
            <a:r>
              <a:rPr lang="en-GB" sz="2400" spc="-5" dirty="0">
                <a:solidFill>
                  <a:schemeClr val="tx1"/>
                </a:solidFill>
                <a:latin typeface="Arial"/>
                <a:cs typeface="Arial"/>
              </a:rPr>
              <a:t>Database operation with Node + </a:t>
            </a:r>
            <a:r>
              <a:rPr lang="en-GB" sz="2400" spc="-5" dirty="0" err="1">
                <a:solidFill>
                  <a:schemeClr val="tx1"/>
                </a:solidFill>
                <a:latin typeface="Arial"/>
                <a:cs typeface="Arial"/>
              </a:rPr>
              <a:t>Mongodb</a:t>
            </a:r>
            <a:r>
              <a:rPr lang="en-GB" sz="2400" spc="-5" dirty="0">
                <a:solidFill>
                  <a:schemeClr val="tx1"/>
                </a:solidFill>
                <a:latin typeface="Arial"/>
                <a:cs typeface="Arial"/>
              </a:rPr>
              <a:t>  </a:t>
            </a:r>
            <a:r>
              <a:rPr lang="en-US" sz="2400" spc="-5" dirty="0">
                <a:solidFill>
                  <a:schemeClr val="tx1"/>
                </a:solidFill>
                <a:latin typeface="Arial"/>
                <a:cs typeface="Arial"/>
              </a:rPr>
              <a:t>  </a:t>
            </a:r>
            <a:br>
              <a:rPr lang="en-US" sz="2400" spc="-5" dirty="0">
                <a:solidFill>
                  <a:schemeClr val="tx1"/>
                </a:solidFill>
                <a:latin typeface="Arial"/>
                <a:cs typeface="Arial"/>
              </a:rPr>
            </a:br>
            <a:endParaRPr lang="en-US" dirty="0"/>
          </a:p>
        </p:txBody>
      </p:sp>
      <p:sp>
        <p:nvSpPr>
          <p:cNvPr id="8" name="Subtitle 7">
            <a:extLst>
              <a:ext uri="{FF2B5EF4-FFF2-40B4-BE49-F238E27FC236}">
                <a16:creationId xmlns:a16="http://schemas.microsoft.com/office/drawing/2014/main" id="{AC727D4A-5B02-78AA-571F-ADF50C8C59BD}"/>
              </a:ext>
            </a:extLst>
          </p:cNvPr>
          <p:cNvSpPr>
            <a:spLocks noGrp="1"/>
          </p:cNvSpPr>
          <p:nvPr>
            <p:ph type="subTitle" idx="1"/>
          </p:nvPr>
        </p:nvSpPr>
        <p:spPr/>
        <p:txBody>
          <a:bodyPr/>
          <a:lstStyle/>
          <a:p>
            <a:r>
              <a:rPr lang="en-US" spc="-5" dirty="0">
                <a:solidFill>
                  <a:srgbClr val="595959"/>
                </a:solidFill>
                <a:latin typeface="Arial"/>
                <a:cs typeface="Arial"/>
              </a:rPr>
              <a:t>Update Document</a:t>
            </a:r>
          </a:p>
          <a:p>
            <a:endParaRPr lang="en-US" dirty="0"/>
          </a:p>
        </p:txBody>
      </p:sp>
      <p:sp>
        <p:nvSpPr>
          <p:cNvPr id="9" name="Text Placeholder 8">
            <a:extLst>
              <a:ext uri="{FF2B5EF4-FFF2-40B4-BE49-F238E27FC236}">
                <a16:creationId xmlns:a16="http://schemas.microsoft.com/office/drawing/2014/main" id="{3D231C60-D076-BA0F-EB8B-CD7F08ACFAAF}"/>
              </a:ext>
            </a:extLst>
          </p:cNvPr>
          <p:cNvSpPr>
            <a:spLocks noGrp="1"/>
          </p:cNvSpPr>
          <p:nvPr>
            <p:ph type="body" idx="2"/>
          </p:nvPr>
        </p:nvSpPr>
        <p:spPr>
          <a:xfrm>
            <a:off x="481746" y="2602409"/>
            <a:ext cx="3837000" cy="1753800"/>
          </a:xfrm>
        </p:spPr>
        <p:txBody>
          <a:bodyPr/>
          <a:lstStyle/>
          <a:p>
            <a:pPr algn="just"/>
            <a:r>
              <a:rPr lang="en-US" sz="1400" b="1" dirty="0" err="1">
                <a:latin typeface="Arial" pitchFamily="34" charset="0"/>
                <a:cs typeface="Arial" pitchFamily="34" charset="0"/>
              </a:rPr>
              <a:t>updateOne</a:t>
            </a:r>
            <a:r>
              <a:rPr lang="en-US" sz="1400" b="1" dirty="0">
                <a:latin typeface="Arial" pitchFamily="34" charset="0"/>
                <a:cs typeface="Arial" pitchFamily="34" charset="0"/>
              </a:rPr>
              <a:t>() </a:t>
            </a:r>
            <a:r>
              <a:rPr lang="en-GB" sz="1400" b="1" dirty="0">
                <a:latin typeface="Arial" pitchFamily="34" charset="0"/>
                <a:cs typeface="Arial" pitchFamily="34" charset="0"/>
              </a:rPr>
              <a:t>method</a:t>
            </a:r>
            <a:endParaRPr lang="en-GB" sz="1400" dirty="0">
              <a:latin typeface="Arial" pitchFamily="34" charset="0"/>
              <a:cs typeface="Arial" pitchFamily="34" charset="0"/>
            </a:endParaRPr>
          </a:p>
          <a:p>
            <a:pPr marL="139700" indent="0" algn="just">
              <a:buNone/>
            </a:pPr>
            <a:r>
              <a:rPr lang="en-GB" sz="1400" dirty="0">
                <a:latin typeface="Arial" pitchFamily="34" charset="0"/>
                <a:cs typeface="Arial" pitchFamily="34" charset="0"/>
              </a:rPr>
              <a:t>The first parameter of the </a:t>
            </a:r>
            <a:r>
              <a:rPr lang="en-GB" sz="1400" dirty="0" err="1">
                <a:latin typeface="Arial" pitchFamily="34" charset="0"/>
                <a:cs typeface="Arial" pitchFamily="34" charset="0"/>
              </a:rPr>
              <a:t>updateOne</a:t>
            </a:r>
            <a:r>
              <a:rPr lang="en-GB" sz="1400" dirty="0">
                <a:latin typeface="Arial" pitchFamily="34" charset="0"/>
                <a:cs typeface="Arial" pitchFamily="34" charset="0"/>
              </a:rPr>
              <a:t>() method is a query object defining which document to update. The second parameter is an object defining the new values of the document.</a:t>
            </a:r>
          </a:p>
          <a:p>
            <a:pPr algn="just"/>
            <a:endParaRPr lang="en-GB" sz="1400" dirty="0">
              <a:latin typeface="Arial" pitchFamily="34" charset="0"/>
              <a:cs typeface="Arial" pitchFamily="34" charset="0"/>
            </a:endParaRPr>
          </a:p>
          <a:p>
            <a:pPr algn="just"/>
            <a:r>
              <a:rPr lang="en-GB" sz="1400" dirty="0">
                <a:latin typeface="Arial" pitchFamily="34" charset="0"/>
                <a:cs typeface="Arial" pitchFamily="34" charset="0"/>
              </a:rPr>
              <a:t> If the query finds more than one record, only the first occurrence is updated.</a:t>
            </a:r>
          </a:p>
          <a:p>
            <a:endParaRPr lang="en-US" dirty="0"/>
          </a:p>
        </p:txBody>
      </p:sp>
    </p:spTree>
    <p:extLst>
      <p:ext uri="{BB962C8B-B14F-4D97-AF65-F5344CB8AC3E}">
        <p14:creationId xmlns:p14="http://schemas.microsoft.com/office/powerpoint/2010/main" val="2711827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a:t>Introduction to mean stack </a:t>
            </a:r>
          </a:p>
          <a:p>
            <a:pPr marL="457200" lvl="0" indent="-342900" algn="l" rtl="0">
              <a:spcBef>
                <a:spcPts val="0"/>
              </a:spcBef>
              <a:spcAft>
                <a:spcPts val="0"/>
              </a:spcAft>
              <a:buSzPts val="1800"/>
              <a:buChar char="●"/>
            </a:pPr>
            <a:r>
              <a:rPr lang="en-IN"/>
              <a:t>Introduction to Angular JS and UI benefits in Angular JS </a:t>
            </a:r>
          </a:p>
          <a:p>
            <a:pPr marL="457200" lvl="0" indent="-342900" algn="l" rtl="0">
              <a:spcBef>
                <a:spcPts val="0"/>
              </a:spcBef>
              <a:spcAft>
                <a:spcPts val="0"/>
              </a:spcAft>
              <a:buSzPts val="1800"/>
              <a:buChar char="●"/>
            </a:pPr>
            <a:r>
              <a:rPr lang="en-IN"/>
              <a:t>Usage of Angular JS with HTML </a:t>
            </a:r>
          </a:p>
          <a:p>
            <a:pPr marL="457200" lvl="0" indent="-342900" algn="l" rtl="0">
              <a:spcBef>
                <a:spcPts val="0"/>
              </a:spcBef>
              <a:spcAft>
                <a:spcPts val="0"/>
              </a:spcAft>
              <a:buSzPts val="1800"/>
              <a:buChar char="●"/>
            </a:pPr>
            <a:r>
              <a:rPr lang="en-IN"/>
              <a:t>Event Handling in Angular JS </a:t>
            </a:r>
          </a:p>
          <a:p>
            <a:r>
              <a:rPr lang="en-IN"/>
              <a:t>Introduction Angular  &amp; difference b/w angular-1 to angular-5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a:t>Usage of Angular JS with HTML </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AngularJS with HTML</a:t>
            </a:r>
            <a:endParaRP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457200" lvl="0" indent="-317500" algn="l" rtl="0">
              <a:spcBef>
                <a:spcPts val="1600"/>
              </a:spcBef>
              <a:spcAft>
                <a:spcPts val="0"/>
              </a:spcAft>
              <a:buSzPts val="1400"/>
              <a:buChar char="●"/>
            </a:pPr>
            <a:r>
              <a:rPr lang="en-IN" dirty="0"/>
              <a:t>AngularJS is a JavaScript framework. It can be added to an HTML page with a &lt;script&gt; tag. AngularJS extends HTML attributes with Directives, and binds data to HTML with Expressions.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6" name="Picture 5">
            <a:extLst>
              <a:ext uri="{FF2B5EF4-FFF2-40B4-BE49-F238E27FC236}">
                <a16:creationId xmlns:a16="http://schemas.microsoft.com/office/drawing/2014/main" id="{9A61495C-50D0-D85D-F0C5-D2BCE817F01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4900"/>
            <a:ext cx="4553585" cy="2403475"/>
          </a:xfrm>
          <a:prstGeom prst="rect">
            <a:avLst/>
          </a:prstGeom>
          <a:noFill/>
          <a:ln>
            <a:noFill/>
          </a:ln>
        </p:spPr>
      </p:pic>
    </p:spTree>
    <p:extLst>
      <p:ext uri="{BB962C8B-B14F-4D97-AF65-F5344CB8AC3E}">
        <p14:creationId xmlns:p14="http://schemas.microsoft.com/office/powerpoint/2010/main" val="38693957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5DD0-EBF2-95EE-9EF0-2259BDD21224}"/>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4065225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a:t>Usage of Angular JS with HTML </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a:t>AngularJS Directives &amp; Expressions</a:t>
            </a: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a:spcBef>
                <a:spcPts val="1600"/>
              </a:spcBef>
            </a:pPr>
            <a:r>
              <a:rPr lang="en-IN" dirty="0"/>
              <a:t>The ng-</a:t>
            </a:r>
            <a:r>
              <a:rPr lang="en-IN" dirty="0" err="1"/>
              <a:t>init</a:t>
            </a:r>
            <a:r>
              <a:rPr lang="en-IN" dirty="0"/>
              <a:t> directive initializes AngularJS application variables.</a:t>
            </a:r>
          </a:p>
          <a:p>
            <a:pPr>
              <a:spcBef>
                <a:spcPts val="1600"/>
              </a:spcBef>
            </a:pPr>
            <a:r>
              <a:rPr lang="en-IN" dirty="0"/>
              <a:t>AngularJS expressions are written inside double braces: {{ expression }}.</a:t>
            </a:r>
          </a:p>
          <a:p>
            <a:pPr marL="139700" indent="0">
              <a:spcBef>
                <a:spcPts val="1600"/>
              </a:spcBef>
              <a:buNone/>
            </a:pPr>
            <a:endParaRPr lang="en-I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 name="Picture 6">
            <a:extLst>
              <a:ext uri="{FF2B5EF4-FFF2-40B4-BE49-F238E27FC236}">
                <a16:creationId xmlns:a16="http://schemas.microsoft.com/office/drawing/2014/main" id="{28A4C37D-B3EF-C3F5-C293-B411C5A349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99067" y="684042"/>
            <a:ext cx="4544932" cy="1975154"/>
          </a:xfrm>
          <a:prstGeom prst="rect">
            <a:avLst/>
          </a:prstGeom>
          <a:noFill/>
          <a:ln>
            <a:noFill/>
          </a:ln>
        </p:spPr>
      </p:pic>
      <p:pic>
        <p:nvPicPr>
          <p:cNvPr id="8" name="Picture 7">
            <a:extLst>
              <a:ext uri="{FF2B5EF4-FFF2-40B4-BE49-F238E27FC236}">
                <a16:creationId xmlns:a16="http://schemas.microsoft.com/office/drawing/2014/main" id="{3BC3E3CC-0693-3FD3-8D5D-C900B3E8345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99066" y="2571750"/>
            <a:ext cx="4544933" cy="1975154"/>
          </a:xfrm>
          <a:prstGeom prst="rect">
            <a:avLst/>
          </a:prstGeom>
          <a:noFill/>
          <a:ln>
            <a:noFill/>
          </a:ln>
        </p:spPr>
      </p:pic>
    </p:spTree>
    <p:extLst>
      <p:ext uri="{BB962C8B-B14F-4D97-AF65-F5344CB8AC3E}">
        <p14:creationId xmlns:p14="http://schemas.microsoft.com/office/powerpoint/2010/main" val="1326691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a:t>Event Handling in Angular JS </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a:t>Event Handling</a:t>
            </a: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a:spcBef>
                <a:spcPts val="1600"/>
              </a:spcBef>
            </a:pPr>
            <a:r>
              <a:rPr lang="en-IN" dirty="0"/>
              <a:t>AngularJS includes certain directives which can be used to provide custom </a:t>
            </a:r>
            <a:r>
              <a:rPr lang="en-IN" dirty="0" err="1"/>
              <a:t>behavior</a:t>
            </a:r>
            <a:r>
              <a:rPr lang="en-IN" dirty="0"/>
              <a:t> on various DOM events, such as click, </a:t>
            </a:r>
            <a:r>
              <a:rPr lang="en-IN" dirty="0" err="1"/>
              <a:t>dblclick</a:t>
            </a:r>
            <a:r>
              <a:rPr lang="en-IN" dirty="0"/>
              <a:t>, </a:t>
            </a:r>
            <a:r>
              <a:rPr lang="en-IN" dirty="0" err="1"/>
              <a:t>mouseenter</a:t>
            </a:r>
            <a:r>
              <a:rPr lang="en-IN" dirty="0"/>
              <a:t> etc.</a:t>
            </a:r>
          </a:p>
          <a:p>
            <a:pPr marL="139700" indent="0">
              <a:spcBef>
                <a:spcPts val="1600"/>
              </a:spcBef>
              <a:buNone/>
            </a:pPr>
            <a:endParaRPr lang="en-I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https://www.guru99.com/images/AngularJS/010416_0549_AngularJSIn1.png</a:t>
            </a:r>
            <a:endParaRPr lang="en-IN"/>
          </a:p>
          <a:p>
            <a:pPr marL="0" indent="0">
              <a:spcAft>
                <a:spcPts val="1600"/>
              </a:spcAft>
              <a:buNone/>
            </a:pPr>
            <a:endParaRPr/>
          </a:p>
        </p:txBody>
      </p:sp>
      <p:pic>
        <p:nvPicPr>
          <p:cNvPr id="10" name="Picture 9">
            <a:extLst>
              <a:ext uri="{FF2B5EF4-FFF2-40B4-BE49-F238E27FC236}">
                <a16:creationId xmlns:a16="http://schemas.microsoft.com/office/drawing/2014/main" id="{C2814918-0917-52B6-4AE8-4B6DE3DAA1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24930" y="869405"/>
            <a:ext cx="2497540" cy="3305645"/>
          </a:xfrm>
          <a:prstGeom prst="rect">
            <a:avLst/>
          </a:prstGeom>
          <a:noFill/>
          <a:ln>
            <a:noFill/>
          </a:ln>
        </p:spPr>
      </p:pic>
    </p:spTree>
    <p:extLst>
      <p:ext uri="{BB962C8B-B14F-4D97-AF65-F5344CB8AC3E}">
        <p14:creationId xmlns:p14="http://schemas.microsoft.com/office/powerpoint/2010/main" val="1915894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a:t>Event Handling in Angular JS </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a:t>AngularJS Events</a:t>
            </a:r>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r>
              <a:rPr lang="en-IN" dirty="0"/>
              <a:t>Mouse Events</a:t>
            </a:r>
          </a:p>
          <a:p>
            <a:r>
              <a:rPr lang="en-IN" dirty="0"/>
              <a:t>Click Events</a:t>
            </a:r>
          </a:p>
          <a:p>
            <a:r>
              <a:rPr lang="en-IN" dirty="0"/>
              <a:t>Keyboard Events</a:t>
            </a:r>
          </a:p>
          <a:p>
            <a:pPr marL="139700" indent="0">
              <a:spcBef>
                <a:spcPts val="1600"/>
              </a:spcBef>
              <a:buNone/>
            </a:pPr>
            <a:endParaRPr lang="en-I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7" name="Picture 6">
            <a:extLst>
              <a:ext uri="{FF2B5EF4-FFF2-40B4-BE49-F238E27FC236}">
                <a16:creationId xmlns:a16="http://schemas.microsoft.com/office/drawing/2014/main" id="{4FB0EAA1-7C61-55C3-E7BA-FBD8E2293B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37895"/>
            <a:ext cx="4572000" cy="3267710"/>
          </a:xfrm>
          <a:prstGeom prst="rect">
            <a:avLst/>
          </a:prstGeom>
          <a:noFill/>
          <a:ln>
            <a:noFill/>
          </a:ln>
        </p:spPr>
      </p:pic>
    </p:spTree>
    <p:extLst>
      <p:ext uri="{BB962C8B-B14F-4D97-AF65-F5344CB8AC3E}">
        <p14:creationId xmlns:p14="http://schemas.microsoft.com/office/powerpoint/2010/main" val="999508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558800"/>
            <a:ext cx="4045200" cy="11303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a:t>Introduction Angular &amp; difference b/w angular-1 and angular-5 </a:t>
            </a:r>
          </a:p>
        </p:txBody>
      </p:sp>
      <p:sp>
        <p:nvSpPr>
          <p:cNvPr id="83" name="Google Shape;83;p16"/>
          <p:cNvSpPr txBox="1">
            <a:spLocks noGrp="1"/>
          </p:cNvSpPr>
          <p:nvPr>
            <p:ph type="subTitle" idx="1"/>
          </p:nvPr>
        </p:nvSpPr>
        <p:spPr>
          <a:xfrm>
            <a:off x="254075" y="1689100"/>
            <a:ext cx="4045200" cy="641400"/>
          </a:xfrm>
          <a:prstGeom prst="rect">
            <a:avLst/>
          </a:prstGeom>
        </p:spPr>
        <p:txBody>
          <a:bodyPr spcFirstLastPara="1" wrap="square" lIns="91425" tIns="91425" rIns="91425" bIns="91425" anchor="ctr" anchorCtr="0">
            <a:noAutofit/>
          </a:bodyPr>
          <a:lstStyle/>
          <a:p>
            <a:pPr marL="0" indent="0"/>
            <a:r>
              <a:rPr lang="en-IN"/>
              <a:t>Introduction Angular</a:t>
            </a:r>
          </a:p>
        </p:txBody>
      </p:sp>
      <p:sp>
        <p:nvSpPr>
          <p:cNvPr id="84" name="Google Shape;84;p16"/>
          <p:cNvSpPr txBox="1">
            <a:spLocks noGrp="1"/>
          </p:cNvSpPr>
          <p:nvPr>
            <p:ph type="body" idx="2"/>
          </p:nvPr>
        </p:nvSpPr>
        <p:spPr>
          <a:xfrm>
            <a:off x="358175" y="2222500"/>
            <a:ext cx="3837000" cy="2362200"/>
          </a:xfrm>
          <a:prstGeom prst="rect">
            <a:avLst/>
          </a:prstGeom>
        </p:spPr>
        <p:txBody>
          <a:bodyPr spcFirstLastPara="1" wrap="square" lIns="91425" tIns="91425" rIns="91425" bIns="91425" anchor="ctr" anchorCtr="0">
            <a:noAutofit/>
          </a:bodyPr>
          <a:lstStyle/>
          <a:p>
            <a:r>
              <a:rPr lang="en-IN" dirty="0"/>
              <a:t>Angular is a platform and framework for building single-page client applications using HTML and TypeScript</a:t>
            </a:r>
          </a:p>
          <a:p>
            <a:pPr marL="139700" indent="0">
              <a:buNone/>
            </a:pPr>
            <a:endParaRPr lang="en-IN"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 Source: </a:t>
            </a:r>
            <a:r>
              <a:rPr lang="en-IN">
                <a:hlinkClick r:id="rId3"/>
              </a:rPr>
              <a:t>https://www.c-sharpcorner.com/article/what-is-angular-and-features-release-in-angular-13/</a:t>
            </a:r>
            <a:endParaRPr lang="en-IN"/>
          </a:p>
          <a:p>
            <a:pPr marL="0" lvl="0" indent="0" algn="l" rtl="0">
              <a:spcBef>
                <a:spcPts val="0"/>
              </a:spcBef>
              <a:spcAft>
                <a:spcPts val="1600"/>
              </a:spcAft>
              <a:buNone/>
            </a:pPr>
            <a:endParaRPr/>
          </a:p>
        </p:txBody>
      </p:sp>
      <p:pic>
        <p:nvPicPr>
          <p:cNvPr id="2" name="Picture 1">
            <a:extLst>
              <a:ext uri="{FF2B5EF4-FFF2-40B4-BE49-F238E27FC236}">
                <a16:creationId xmlns:a16="http://schemas.microsoft.com/office/drawing/2014/main" id="{33943D96-37DE-F26E-434A-CA0296782703}"/>
              </a:ext>
            </a:extLst>
          </p:cNvPr>
          <p:cNvPicPr>
            <a:picLocks noChangeAspect="1"/>
          </p:cNvPicPr>
          <p:nvPr/>
        </p:nvPicPr>
        <p:blipFill>
          <a:blip r:embed="rId4"/>
          <a:stretch>
            <a:fillRect/>
          </a:stretch>
        </p:blipFill>
        <p:spPr>
          <a:xfrm>
            <a:off x="4572000" y="2012058"/>
            <a:ext cx="4572000" cy="1937642"/>
          </a:xfrm>
          <a:prstGeom prst="rect">
            <a:avLst/>
          </a:prstGeom>
        </p:spPr>
      </p:pic>
    </p:spTree>
    <p:extLst>
      <p:ext uri="{BB962C8B-B14F-4D97-AF65-F5344CB8AC3E}">
        <p14:creationId xmlns:p14="http://schemas.microsoft.com/office/powerpoint/2010/main" val="2101682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558800"/>
            <a:ext cx="4045200" cy="11303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a:t>Introduction Angular &amp; difference b/w angular-1 and angular-5 </a:t>
            </a:r>
          </a:p>
        </p:txBody>
      </p:sp>
      <p:sp>
        <p:nvSpPr>
          <p:cNvPr id="83" name="Google Shape;83;p16"/>
          <p:cNvSpPr txBox="1">
            <a:spLocks noGrp="1"/>
          </p:cNvSpPr>
          <p:nvPr>
            <p:ph type="subTitle" idx="1"/>
          </p:nvPr>
        </p:nvSpPr>
        <p:spPr>
          <a:xfrm>
            <a:off x="254075" y="1689100"/>
            <a:ext cx="4045200" cy="641400"/>
          </a:xfrm>
          <a:prstGeom prst="rect">
            <a:avLst/>
          </a:prstGeom>
        </p:spPr>
        <p:txBody>
          <a:bodyPr spcFirstLastPara="1" wrap="square" lIns="91425" tIns="91425" rIns="91425" bIns="91425" anchor="ctr" anchorCtr="0">
            <a:noAutofit/>
          </a:bodyPr>
          <a:lstStyle/>
          <a:p>
            <a:pPr marL="0" indent="0"/>
            <a:r>
              <a:rPr lang="en-IN"/>
              <a:t>Top 12 Angular Features</a:t>
            </a:r>
          </a:p>
        </p:txBody>
      </p:sp>
      <p:sp>
        <p:nvSpPr>
          <p:cNvPr id="84" name="Google Shape;84;p16"/>
          <p:cNvSpPr txBox="1">
            <a:spLocks noGrp="1"/>
          </p:cNvSpPr>
          <p:nvPr>
            <p:ph type="body" idx="2"/>
          </p:nvPr>
        </p:nvSpPr>
        <p:spPr>
          <a:xfrm>
            <a:off x="358175" y="2222500"/>
            <a:ext cx="3837000" cy="2362200"/>
          </a:xfrm>
          <a:prstGeom prst="rect">
            <a:avLst/>
          </a:prstGeom>
        </p:spPr>
        <p:txBody>
          <a:bodyPr spcFirstLastPara="1" wrap="square" lIns="91425" tIns="91425" rIns="91425" bIns="91425" anchor="ctr" anchorCtr="0">
            <a:noAutofit/>
          </a:bodyPr>
          <a:lstStyle/>
          <a:p>
            <a:r>
              <a:rPr lang="en-IN" dirty="0"/>
              <a:t>Cross-platform</a:t>
            </a:r>
          </a:p>
          <a:p>
            <a:r>
              <a:rPr lang="en-IN" dirty="0"/>
              <a:t>Efficient MVC architecture</a:t>
            </a:r>
          </a:p>
          <a:p>
            <a:r>
              <a:rPr lang="en-IN" dirty="0"/>
              <a:t>Sectional structure</a:t>
            </a:r>
          </a:p>
          <a:p>
            <a:r>
              <a:rPr lang="en-IN" dirty="0"/>
              <a:t>The eminence of Angular CLI</a:t>
            </a:r>
          </a:p>
          <a:p>
            <a:r>
              <a:rPr lang="en-IN" dirty="0"/>
              <a:t>Data binding</a:t>
            </a:r>
          </a:p>
          <a:p>
            <a:r>
              <a:rPr lang="en-IN" dirty="0"/>
              <a:t>Set of Directives</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 Source: </a:t>
            </a:r>
            <a:r>
              <a:rPr lang="en-IN">
                <a:hlinkClick r:id="rId3"/>
              </a:rPr>
              <a:t>https://www.mobileappdaily.com/angular-framework-best-use-casess</a:t>
            </a:r>
            <a:endParaRPr lang="en-IN"/>
          </a:p>
          <a:p>
            <a:pPr marL="0" lvl="0" indent="0" algn="l" rtl="0">
              <a:spcBef>
                <a:spcPts val="0"/>
              </a:spcBef>
              <a:spcAft>
                <a:spcPts val="1600"/>
              </a:spcAft>
              <a:buNone/>
            </a:pPr>
            <a:endParaRPr/>
          </a:p>
        </p:txBody>
      </p:sp>
      <p:pic>
        <p:nvPicPr>
          <p:cNvPr id="13314" name="Picture 2" descr="Angular JS">
            <a:extLst>
              <a:ext uri="{FF2B5EF4-FFF2-40B4-BE49-F238E27FC236}">
                <a16:creationId xmlns:a16="http://schemas.microsoft.com/office/drawing/2014/main" id="{D3D56ED4-4334-034A-7918-BA9E9295F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23950"/>
            <a:ext cx="4572000" cy="335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288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671444"/>
            <a:ext cx="4045200" cy="11303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Introduction Angular &amp; difference b/w angular-1 and angular-5 </a:t>
            </a:r>
          </a:p>
        </p:txBody>
      </p:sp>
      <p:sp>
        <p:nvSpPr>
          <p:cNvPr id="83" name="Google Shape;83;p16"/>
          <p:cNvSpPr txBox="1">
            <a:spLocks noGrp="1"/>
          </p:cNvSpPr>
          <p:nvPr>
            <p:ph type="subTitle" idx="1"/>
          </p:nvPr>
        </p:nvSpPr>
        <p:spPr>
          <a:xfrm>
            <a:off x="254075" y="1801744"/>
            <a:ext cx="4045200" cy="641400"/>
          </a:xfrm>
          <a:prstGeom prst="rect">
            <a:avLst/>
          </a:prstGeom>
        </p:spPr>
        <p:txBody>
          <a:bodyPr spcFirstLastPara="1" wrap="square" lIns="91425" tIns="91425" rIns="91425" bIns="91425" anchor="ctr" anchorCtr="0">
            <a:noAutofit/>
          </a:bodyPr>
          <a:lstStyle/>
          <a:p>
            <a:pPr marL="0" indent="0"/>
            <a:r>
              <a:rPr lang="en-IN" dirty="0"/>
              <a:t>Top 12 Angular Features</a:t>
            </a:r>
          </a:p>
        </p:txBody>
      </p:sp>
      <p:sp>
        <p:nvSpPr>
          <p:cNvPr id="84" name="Google Shape;84;p16"/>
          <p:cNvSpPr txBox="1">
            <a:spLocks noGrp="1"/>
          </p:cNvSpPr>
          <p:nvPr>
            <p:ph type="body" idx="2"/>
          </p:nvPr>
        </p:nvSpPr>
        <p:spPr>
          <a:xfrm>
            <a:off x="358175" y="2443144"/>
            <a:ext cx="3837000" cy="2141556"/>
          </a:xfrm>
          <a:prstGeom prst="rect">
            <a:avLst/>
          </a:prstGeom>
        </p:spPr>
        <p:txBody>
          <a:bodyPr spcFirstLastPara="1" wrap="square" lIns="91425" tIns="91425" rIns="91425" bIns="91425" anchor="ctr" anchorCtr="0">
            <a:noAutofit/>
          </a:bodyPr>
          <a:lstStyle/>
          <a:p>
            <a:r>
              <a:rPr lang="en-IN" dirty="0"/>
              <a:t>Prominence of TypeScript</a:t>
            </a:r>
          </a:p>
          <a:p>
            <a:r>
              <a:rPr lang="en-IN" dirty="0"/>
              <a:t>Declarative UI</a:t>
            </a:r>
          </a:p>
          <a:p>
            <a:r>
              <a:rPr lang="en-IN" dirty="0"/>
              <a:t>Extensive documentation and support</a:t>
            </a:r>
          </a:p>
          <a:p>
            <a:r>
              <a:rPr lang="en-IN" dirty="0"/>
              <a:t>The prowess of Ivy Renderer</a:t>
            </a:r>
          </a:p>
          <a:p>
            <a:r>
              <a:rPr lang="en-IN" dirty="0"/>
              <a:t>Test-friendliness</a:t>
            </a:r>
          </a:p>
          <a:p>
            <a:r>
              <a:rPr lang="en-IN" dirty="0"/>
              <a:t>Timely upgradations</a:t>
            </a:r>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https://www.angularminds.com/blog/article/top-features-of-angular-11.html</a:t>
            </a:r>
            <a:endParaRPr lang="en-IN"/>
          </a:p>
          <a:p>
            <a:pPr marL="0" indent="0">
              <a:spcAft>
                <a:spcPts val="1600"/>
              </a:spcAft>
              <a:buNone/>
            </a:pPr>
            <a:endParaRPr lang="en-IN"/>
          </a:p>
          <a:p>
            <a:pPr marL="0" lvl="0" indent="0" algn="l" rtl="0">
              <a:spcBef>
                <a:spcPts val="0"/>
              </a:spcBef>
              <a:spcAft>
                <a:spcPts val="1600"/>
              </a:spcAft>
              <a:buNone/>
            </a:pPr>
            <a:endParaRPr/>
          </a:p>
        </p:txBody>
      </p:sp>
      <p:pic>
        <p:nvPicPr>
          <p:cNvPr id="14338" name="Picture 2" descr="Angular 11 Features: Breaking Changes And New Deprecations">
            <a:extLst>
              <a:ext uri="{FF2B5EF4-FFF2-40B4-BE49-F238E27FC236}">
                <a16:creationId xmlns:a16="http://schemas.microsoft.com/office/drawing/2014/main" id="{516C2105-3692-5D7F-87C1-90EC4D3C3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43000"/>
            <a:ext cx="4572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080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644939"/>
            <a:ext cx="4045200" cy="11303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Introduction Angular &amp; difference b/w angular-1 to angular-5 </a:t>
            </a:r>
          </a:p>
        </p:txBody>
      </p:sp>
      <p:sp>
        <p:nvSpPr>
          <p:cNvPr id="83" name="Google Shape;83;p16"/>
          <p:cNvSpPr txBox="1">
            <a:spLocks noGrp="1"/>
          </p:cNvSpPr>
          <p:nvPr>
            <p:ph type="subTitle" idx="1"/>
          </p:nvPr>
        </p:nvSpPr>
        <p:spPr>
          <a:xfrm>
            <a:off x="254075" y="1901800"/>
            <a:ext cx="4045200" cy="641400"/>
          </a:xfrm>
          <a:prstGeom prst="rect">
            <a:avLst/>
          </a:prstGeom>
        </p:spPr>
        <p:txBody>
          <a:bodyPr spcFirstLastPara="1" wrap="square" lIns="91425" tIns="91425" rIns="91425" bIns="91425" anchor="ctr" anchorCtr="0">
            <a:noAutofit/>
          </a:bodyPr>
          <a:lstStyle/>
          <a:p>
            <a:pPr marL="0" indent="0"/>
            <a:r>
              <a:rPr lang="en-IN"/>
              <a:t>Difference b/wAngular-1 to Angular-5 </a:t>
            </a:r>
          </a:p>
        </p:txBody>
      </p:sp>
      <p:sp>
        <p:nvSpPr>
          <p:cNvPr id="84" name="Google Shape;84;p16"/>
          <p:cNvSpPr txBox="1">
            <a:spLocks noGrp="1"/>
          </p:cNvSpPr>
          <p:nvPr>
            <p:ph type="body" idx="2"/>
          </p:nvPr>
        </p:nvSpPr>
        <p:spPr>
          <a:xfrm>
            <a:off x="358175" y="2589122"/>
            <a:ext cx="3837000" cy="1995578"/>
          </a:xfrm>
          <a:prstGeom prst="rect">
            <a:avLst/>
          </a:prstGeom>
        </p:spPr>
        <p:txBody>
          <a:bodyPr spcFirstLastPara="1" wrap="square" lIns="91425" tIns="91425" rIns="91425" bIns="91425" anchor="ctr" anchorCtr="0">
            <a:noAutofit/>
          </a:bodyPr>
          <a:lstStyle/>
          <a:p>
            <a:pPr marL="139700" indent="0">
              <a:spcBef>
                <a:spcPts val="1600"/>
              </a:spcBef>
              <a:buNone/>
            </a:pPr>
            <a:endParaRPr lang="en-IN" dirty="0"/>
          </a:p>
          <a:p>
            <a:r>
              <a:rPr lang="en-IN" dirty="0"/>
              <a:t>Prominence of TypeScript</a:t>
            </a:r>
          </a:p>
          <a:p>
            <a:r>
              <a:rPr lang="en-IN" dirty="0"/>
              <a:t>Declarative UI</a:t>
            </a:r>
          </a:p>
          <a:p>
            <a:r>
              <a:rPr lang="en-IN" dirty="0"/>
              <a:t>Extensive documentation and support</a:t>
            </a:r>
          </a:p>
          <a:p>
            <a:r>
              <a:rPr lang="en-IN" dirty="0"/>
              <a:t>The prowess of Ivy Renderer</a:t>
            </a:r>
          </a:p>
          <a:p>
            <a:r>
              <a:rPr lang="en-IN" dirty="0"/>
              <a:t>Test-friendliness</a:t>
            </a:r>
          </a:p>
          <a:p>
            <a:r>
              <a:rPr lang="en-IN" dirty="0"/>
              <a:t>Timely upgradations</a:t>
            </a:r>
          </a:p>
        </p:txBody>
      </p:sp>
      <p:graphicFrame>
        <p:nvGraphicFramePr>
          <p:cNvPr id="2" name="Table 1">
            <a:extLst>
              <a:ext uri="{FF2B5EF4-FFF2-40B4-BE49-F238E27FC236}">
                <a16:creationId xmlns:a16="http://schemas.microsoft.com/office/drawing/2014/main" id="{78F32107-8961-E2FA-EED2-2C381609F3F5}"/>
              </a:ext>
            </a:extLst>
          </p:cNvPr>
          <p:cNvGraphicFramePr>
            <a:graphicFrameLocks noGrp="1"/>
          </p:cNvGraphicFramePr>
          <p:nvPr>
            <p:extLst>
              <p:ext uri="{D42A27DB-BD31-4B8C-83A1-F6EECF244321}">
                <p14:modId xmlns:p14="http://schemas.microsoft.com/office/powerpoint/2010/main" val="2859220449"/>
              </p:ext>
            </p:extLst>
          </p:nvPr>
        </p:nvGraphicFramePr>
        <p:xfrm>
          <a:off x="4572000" y="859260"/>
          <a:ext cx="4572000" cy="3725440"/>
        </p:xfrm>
        <a:graphic>
          <a:graphicData uri="http://schemas.openxmlformats.org/drawingml/2006/table">
            <a:tbl>
              <a:tblPr firstRow="1" firstCol="1" bandRow="1">
                <a:tableStyleId>{5940675A-B579-460E-94D1-54222C63F5DA}</a:tableStyleId>
              </a:tblPr>
              <a:tblGrid>
                <a:gridCol w="2235708">
                  <a:extLst>
                    <a:ext uri="{9D8B030D-6E8A-4147-A177-3AD203B41FA5}">
                      <a16:colId xmlns:a16="http://schemas.microsoft.com/office/drawing/2014/main" val="244139092"/>
                    </a:ext>
                  </a:extLst>
                </a:gridCol>
                <a:gridCol w="2336292">
                  <a:extLst>
                    <a:ext uri="{9D8B030D-6E8A-4147-A177-3AD203B41FA5}">
                      <a16:colId xmlns:a16="http://schemas.microsoft.com/office/drawing/2014/main" val="4255430398"/>
                    </a:ext>
                  </a:extLst>
                </a:gridCol>
              </a:tblGrid>
              <a:tr h="383880">
                <a:tc>
                  <a:txBody>
                    <a:bodyPr/>
                    <a:lstStyle/>
                    <a:p>
                      <a:pPr>
                        <a:lnSpc>
                          <a:spcPct val="115000"/>
                        </a:lnSpc>
                        <a:spcBef>
                          <a:spcPts val="1000"/>
                        </a:spcBef>
                        <a:spcAft>
                          <a:spcPts val="1000"/>
                        </a:spcAft>
                      </a:pPr>
                      <a:r>
                        <a:rPr lang="en-IN" sz="1600" b="1">
                          <a:solidFill>
                            <a:schemeClr val="bg1"/>
                          </a:solidFill>
                          <a:effectLst/>
                        </a:rPr>
                        <a:t>Angular 1</a:t>
                      </a:r>
                      <a:endParaRPr lang="en-IN" sz="1600" b="1">
                        <a:solidFill>
                          <a:schemeClr val="bg1"/>
                        </a:solidFill>
                        <a:effectLst/>
                        <a:latin typeface="Times New Roman" panose="02020603050405020304" pitchFamily="18" charset="0"/>
                        <a:ea typeface="Times New Roman" panose="02020603050405020304" pitchFamily="18" charset="0"/>
                      </a:endParaRPr>
                    </a:p>
                  </a:txBody>
                  <a:tcPr marL="7693" marR="7693" marT="7693" marB="7693" anchor="ctr">
                    <a:solidFill>
                      <a:schemeClr val="tx1"/>
                    </a:solidFill>
                  </a:tcPr>
                </a:tc>
                <a:tc>
                  <a:txBody>
                    <a:bodyPr/>
                    <a:lstStyle/>
                    <a:p>
                      <a:pPr>
                        <a:lnSpc>
                          <a:spcPct val="115000"/>
                        </a:lnSpc>
                        <a:spcBef>
                          <a:spcPts val="1000"/>
                        </a:spcBef>
                        <a:spcAft>
                          <a:spcPts val="1000"/>
                        </a:spcAft>
                      </a:pPr>
                      <a:r>
                        <a:rPr lang="en-IN" sz="1600" b="1">
                          <a:solidFill>
                            <a:schemeClr val="bg1"/>
                          </a:solidFill>
                          <a:effectLst/>
                        </a:rPr>
                        <a:t>Angular 5</a:t>
                      </a:r>
                      <a:endParaRPr lang="en-IN" sz="1600" b="1">
                        <a:solidFill>
                          <a:schemeClr val="bg1"/>
                        </a:solidFill>
                        <a:effectLst/>
                        <a:latin typeface="Times New Roman" panose="02020603050405020304" pitchFamily="18" charset="0"/>
                        <a:ea typeface="Times New Roman" panose="02020603050405020304" pitchFamily="18" charset="0"/>
                      </a:endParaRPr>
                    </a:p>
                  </a:txBody>
                  <a:tcPr marL="7693" marR="7693" marT="7693" marB="7693" anchor="ctr">
                    <a:solidFill>
                      <a:schemeClr val="tx1"/>
                    </a:solidFill>
                  </a:tcPr>
                </a:tc>
                <a:extLst>
                  <a:ext uri="{0D108BD9-81ED-4DB2-BD59-A6C34878D82A}">
                    <a16:rowId xmlns:a16="http://schemas.microsoft.com/office/drawing/2014/main" val="2378231418"/>
                  </a:ext>
                </a:extLst>
              </a:tr>
              <a:tr h="171600">
                <a:tc>
                  <a:txBody>
                    <a:bodyPr/>
                    <a:lstStyle/>
                    <a:p>
                      <a:pPr>
                        <a:lnSpc>
                          <a:spcPct val="115000"/>
                        </a:lnSpc>
                        <a:spcBef>
                          <a:spcPts val="1000"/>
                        </a:spcBef>
                        <a:spcAft>
                          <a:spcPts val="1000"/>
                        </a:spcAft>
                      </a:pPr>
                      <a:r>
                        <a:rPr lang="en-IN" sz="1000" b="0">
                          <a:effectLst/>
                        </a:rPr>
                        <a:t>Released by Google in the year 2010.</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tc>
                  <a:txBody>
                    <a:bodyPr/>
                    <a:lstStyle/>
                    <a:p>
                      <a:pPr>
                        <a:lnSpc>
                          <a:spcPct val="115000"/>
                        </a:lnSpc>
                        <a:spcBef>
                          <a:spcPts val="1000"/>
                        </a:spcBef>
                        <a:spcAft>
                          <a:spcPts val="1000"/>
                        </a:spcAft>
                      </a:pPr>
                      <a:r>
                        <a:rPr lang="en-IN" sz="1000" b="0">
                          <a:effectLst/>
                        </a:rPr>
                        <a:t>Released by Google in the year 2017.</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extLst>
                  <a:ext uri="{0D108BD9-81ED-4DB2-BD59-A6C34878D82A}">
                    <a16:rowId xmlns:a16="http://schemas.microsoft.com/office/drawing/2014/main" val="3920410060"/>
                  </a:ext>
                </a:extLst>
              </a:tr>
              <a:tr h="511312">
                <a:tc>
                  <a:txBody>
                    <a:bodyPr/>
                    <a:lstStyle/>
                    <a:p>
                      <a:pPr>
                        <a:lnSpc>
                          <a:spcPct val="115000"/>
                        </a:lnSpc>
                        <a:spcBef>
                          <a:spcPts val="1000"/>
                        </a:spcBef>
                        <a:spcAft>
                          <a:spcPts val="1000"/>
                        </a:spcAft>
                      </a:pPr>
                      <a:r>
                        <a:rPr lang="en-IN" sz="1000" b="0">
                          <a:effectLst/>
                        </a:rPr>
                        <a:t>JavaScript-based framework for creating SPA.</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tc>
                  <a:txBody>
                    <a:bodyPr/>
                    <a:lstStyle/>
                    <a:p>
                      <a:pPr>
                        <a:lnSpc>
                          <a:spcPct val="115000"/>
                        </a:lnSpc>
                        <a:spcBef>
                          <a:spcPts val="1000"/>
                        </a:spcBef>
                        <a:spcAft>
                          <a:spcPts val="1000"/>
                        </a:spcAft>
                      </a:pPr>
                      <a:r>
                        <a:rPr lang="en-IN" sz="1000" b="0">
                          <a:effectLst/>
                        </a:rPr>
                        <a:t>Angular 5 comes with build optimizer which is a part of the platform’s command like a tool.</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extLst>
                  <a:ext uri="{0D108BD9-81ED-4DB2-BD59-A6C34878D82A}">
                    <a16:rowId xmlns:a16="http://schemas.microsoft.com/office/drawing/2014/main" val="675513324"/>
                  </a:ext>
                </a:extLst>
              </a:tr>
              <a:tr h="341456">
                <a:tc>
                  <a:txBody>
                    <a:bodyPr/>
                    <a:lstStyle/>
                    <a:p>
                      <a:pPr>
                        <a:lnSpc>
                          <a:spcPct val="115000"/>
                        </a:lnSpc>
                        <a:spcBef>
                          <a:spcPts val="1000"/>
                        </a:spcBef>
                        <a:spcAft>
                          <a:spcPts val="1000"/>
                        </a:spcAft>
                      </a:pPr>
                      <a:r>
                        <a:rPr lang="en-IN" sz="1000" b="0">
                          <a:effectLst/>
                        </a:rPr>
                        <a:t>Still supported but no longer will be developed.</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tc>
                  <a:txBody>
                    <a:bodyPr/>
                    <a:lstStyle/>
                    <a:p>
                      <a:pPr>
                        <a:lnSpc>
                          <a:spcPct val="115000"/>
                        </a:lnSpc>
                        <a:spcBef>
                          <a:spcPts val="1000"/>
                        </a:spcBef>
                        <a:spcAft>
                          <a:spcPts val="1000"/>
                        </a:spcAft>
                      </a:pPr>
                      <a:r>
                        <a:rPr lang="en-IN" sz="1000" b="0">
                          <a:effectLst/>
                        </a:rPr>
                        <a:t> </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extLst>
                  <a:ext uri="{0D108BD9-81ED-4DB2-BD59-A6C34878D82A}">
                    <a16:rowId xmlns:a16="http://schemas.microsoft.com/office/drawing/2014/main" val="2367301303"/>
                  </a:ext>
                </a:extLst>
              </a:tr>
              <a:tr h="341456">
                <a:tc>
                  <a:txBody>
                    <a:bodyPr/>
                    <a:lstStyle/>
                    <a:p>
                      <a:pPr>
                        <a:lnSpc>
                          <a:spcPct val="115000"/>
                        </a:lnSpc>
                        <a:spcBef>
                          <a:spcPts val="1000"/>
                        </a:spcBef>
                        <a:spcAft>
                          <a:spcPts val="1000"/>
                        </a:spcAft>
                      </a:pPr>
                      <a:r>
                        <a:rPr lang="en-IN" sz="1000" b="0">
                          <a:effectLst/>
                        </a:rPr>
                        <a:t>The architecture of AngularJS is based on MVC.</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tc>
                  <a:txBody>
                    <a:bodyPr/>
                    <a:lstStyle/>
                    <a:p>
                      <a:pPr>
                        <a:lnSpc>
                          <a:spcPct val="115000"/>
                        </a:lnSpc>
                        <a:spcBef>
                          <a:spcPts val="1000"/>
                        </a:spcBef>
                        <a:spcAft>
                          <a:spcPts val="1000"/>
                        </a:spcAft>
                      </a:pPr>
                      <a:r>
                        <a:rPr lang="en-IN" sz="1000" b="0">
                          <a:effectLst/>
                        </a:rPr>
                        <a:t> </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extLst>
                  <a:ext uri="{0D108BD9-81ED-4DB2-BD59-A6C34878D82A}">
                    <a16:rowId xmlns:a16="http://schemas.microsoft.com/office/drawing/2014/main" val="571894617"/>
                  </a:ext>
                </a:extLst>
              </a:tr>
              <a:tr h="341456">
                <a:tc>
                  <a:txBody>
                    <a:bodyPr/>
                    <a:lstStyle/>
                    <a:p>
                      <a:pPr>
                        <a:lnSpc>
                          <a:spcPct val="115000"/>
                        </a:lnSpc>
                        <a:spcBef>
                          <a:spcPts val="1000"/>
                        </a:spcBef>
                        <a:spcAft>
                          <a:spcPts val="1000"/>
                        </a:spcAft>
                      </a:pPr>
                      <a:r>
                        <a:rPr lang="en-IN" sz="1000" b="0">
                          <a:effectLst/>
                        </a:rPr>
                        <a:t>AngularJS was not developed with a mobile base in mind.</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tc>
                  <a:txBody>
                    <a:bodyPr/>
                    <a:lstStyle/>
                    <a:p>
                      <a:pPr>
                        <a:lnSpc>
                          <a:spcPct val="115000"/>
                        </a:lnSpc>
                        <a:spcBef>
                          <a:spcPts val="1000"/>
                        </a:spcBef>
                        <a:spcAft>
                          <a:spcPts val="1000"/>
                        </a:spcAft>
                      </a:pPr>
                      <a:r>
                        <a:rPr lang="en-IN" sz="1000" b="0">
                          <a:effectLst/>
                        </a:rPr>
                        <a:t> </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extLst>
                  <a:ext uri="{0D108BD9-81ED-4DB2-BD59-A6C34878D82A}">
                    <a16:rowId xmlns:a16="http://schemas.microsoft.com/office/drawing/2014/main" val="3018930180"/>
                  </a:ext>
                </a:extLst>
              </a:tr>
              <a:tr h="341456">
                <a:tc>
                  <a:txBody>
                    <a:bodyPr/>
                    <a:lstStyle/>
                    <a:p>
                      <a:pPr>
                        <a:lnSpc>
                          <a:spcPct val="115000"/>
                        </a:lnSpc>
                        <a:spcBef>
                          <a:spcPts val="1000"/>
                        </a:spcBef>
                        <a:spcAft>
                          <a:spcPts val="1000"/>
                        </a:spcAft>
                      </a:pPr>
                      <a:r>
                        <a:rPr lang="en-IN" sz="1000" b="0">
                          <a:effectLst/>
                        </a:rPr>
                        <a:t>AngularJS code can write by using only ES5, ES6, and Dart.</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tc>
                  <a:txBody>
                    <a:bodyPr/>
                    <a:lstStyle/>
                    <a:p>
                      <a:pPr>
                        <a:lnSpc>
                          <a:spcPct val="115000"/>
                        </a:lnSpc>
                        <a:spcBef>
                          <a:spcPts val="1000"/>
                        </a:spcBef>
                        <a:spcAft>
                          <a:spcPts val="1000"/>
                        </a:spcAft>
                      </a:pPr>
                      <a:r>
                        <a:rPr lang="en-IN" sz="1000" b="0">
                          <a:effectLst/>
                        </a:rPr>
                        <a:t>Compiler Improvements</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extLst>
                  <a:ext uri="{0D108BD9-81ED-4DB2-BD59-A6C34878D82A}">
                    <a16:rowId xmlns:a16="http://schemas.microsoft.com/office/drawing/2014/main" val="2249369701"/>
                  </a:ext>
                </a:extLst>
              </a:tr>
              <a:tr h="341456">
                <a:tc>
                  <a:txBody>
                    <a:bodyPr/>
                    <a:lstStyle/>
                    <a:p>
                      <a:pPr>
                        <a:lnSpc>
                          <a:spcPct val="115000"/>
                        </a:lnSpc>
                        <a:spcBef>
                          <a:spcPts val="1000"/>
                        </a:spcBef>
                        <a:spcAft>
                          <a:spcPts val="1000"/>
                        </a:spcAft>
                      </a:pPr>
                      <a:r>
                        <a:rPr lang="en-IN" sz="1000" b="0">
                          <a:effectLst/>
                        </a:rPr>
                        <a:t>Based on controllers whose scope is now over.</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tc>
                  <a:txBody>
                    <a:bodyPr/>
                    <a:lstStyle/>
                    <a:p>
                      <a:pPr>
                        <a:lnSpc>
                          <a:spcPct val="115000"/>
                        </a:lnSpc>
                        <a:spcBef>
                          <a:spcPts val="1000"/>
                        </a:spcBef>
                        <a:spcAft>
                          <a:spcPts val="1000"/>
                        </a:spcAft>
                      </a:pPr>
                      <a:r>
                        <a:rPr lang="en-IN" sz="1000" b="0">
                          <a:effectLst/>
                        </a:rPr>
                        <a:t>New Router Lifecycle Event</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extLst>
                  <a:ext uri="{0D108BD9-81ED-4DB2-BD59-A6C34878D82A}">
                    <a16:rowId xmlns:a16="http://schemas.microsoft.com/office/drawing/2014/main" val="2079679343"/>
                  </a:ext>
                </a:extLst>
              </a:tr>
              <a:tr h="341456">
                <a:tc>
                  <a:txBody>
                    <a:bodyPr/>
                    <a:lstStyle/>
                    <a:p>
                      <a:pPr>
                        <a:lnSpc>
                          <a:spcPct val="115000"/>
                        </a:lnSpc>
                        <a:spcBef>
                          <a:spcPts val="1000"/>
                        </a:spcBef>
                        <a:spcAft>
                          <a:spcPts val="1000"/>
                        </a:spcAft>
                      </a:pPr>
                      <a:r>
                        <a:rPr lang="en-IN" sz="1000" b="0">
                          <a:effectLst/>
                        </a:rPr>
                        <a:t>Factory, service, provider, value and constant are used for services</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tc>
                  <a:txBody>
                    <a:bodyPr/>
                    <a:lstStyle/>
                    <a:p>
                      <a:pPr>
                        <a:lnSpc>
                          <a:spcPct val="115000"/>
                        </a:lnSpc>
                        <a:spcBef>
                          <a:spcPts val="1000"/>
                        </a:spcBef>
                        <a:spcAft>
                          <a:spcPts val="1000"/>
                        </a:spcAft>
                      </a:pPr>
                      <a:r>
                        <a:rPr lang="en-IN" sz="1000" b="0">
                          <a:effectLst/>
                        </a:rPr>
                        <a:t>Optimization with HTTP Client Feature Internationalized Date &amp; Currency</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extLst>
                  <a:ext uri="{0D108BD9-81ED-4DB2-BD59-A6C34878D82A}">
                    <a16:rowId xmlns:a16="http://schemas.microsoft.com/office/drawing/2014/main" val="4040102463"/>
                  </a:ext>
                </a:extLst>
              </a:tr>
              <a:tr h="171600">
                <a:tc>
                  <a:txBody>
                    <a:bodyPr/>
                    <a:lstStyle/>
                    <a:p>
                      <a:pPr>
                        <a:lnSpc>
                          <a:spcPct val="115000"/>
                        </a:lnSpc>
                        <a:spcBef>
                          <a:spcPts val="1000"/>
                        </a:spcBef>
                        <a:spcAft>
                          <a:spcPts val="1000"/>
                        </a:spcAft>
                      </a:pPr>
                      <a:r>
                        <a:rPr lang="en-IN" sz="1000" b="0">
                          <a:effectLst/>
                        </a:rPr>
                        <a:t>Run on only client-side</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tc>
                  <a:txBody>
                    <a:bodyPr/>
                    <a:lstStyle/>
                    <a:p>
                      <a:pPr>
                        <a:lnSpc>
                          <a:spcPct val="115000"/>
                        </a:lnSpc>
                        <a:spcBef>
                          <a:spcPts val="1000"/>
                        </a:spcBef>
                        <a:spcAft>
                          <a:spcPts val="1000"/>
                        </a:spcAft>
                      </a:pPr>
                      <a:r>
                        <a:rPr lang="en-IN" sz="1000" b="0">
                          <a:effectLst/>
                        </a:rPr>
                        <a:t> </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extLst>
                  <a:ext uri="{0D108BD9-81ED-4DB2-BD59-A6C34878D82A}">
                    <a16:rowId xmlns:a16="http://schemas.microsoft.com/office/drawing/2014/main" val="3710070601"/>
                  </a:ext>
                </a:extLst>
              </a:tr>
              <a:tr h="341456">
                <a:tc>
                  <a:txBody>
                    <a:bodyPr/>
                    <a:lstStyle/>
                    <a:p>
                      <a:pPr>
                        <a:lnSpc>
                          <a:spcPct val="115000"/>
                        </a:lnSpc>
                        <a:spcBef>
                          <a:spcPts val="1000"/>
                        </a:spcBef>
                        <a:spcAft>
                          <a:spcPts val="1000"/>
                        </a:spcAft>
                      </a:pPr>
                      <a:r>
                        <a:rPr lang="en-IN" sz="1000" b="0">
                          <a:effectLst/>
                        </a:rPr>
                        <a:t>ng-app and angular bootstrap function are used to initialize</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tc>
                  <a:txBody>
                    <a:bodyPr/>
                    <a:lstStyle/>
                    <a:p>
                      <a:pPr>
                        <a:lnSpc>
                          <a:spcPct val="115000"/>
                        </a:lnSpc>
                        <a:spcBef>
                          <a:spcPts val="1000"/>
                        </a:spcBef>
                        <a:spcAft>
                          <a:spcPts val="1000"/>
                        </a:spcAft>
                      </a:pPr>
                      <a:r>
                        <a:rPr lang="en-IN" sz="1000" b="0">
                          <a:effectLst/>
                        </a:rPr>
                        <a:t> </a:t>
                      </a:r>
                      <a:endParaRPr lang="en-IN" sz="1000" b="0">
                        <a:effectLst/>
                        <a:latin typeface="Times New Roman" panose="02020603050405020304" pitchFamily="18" charset="0"/>
                        <a:ea typeface="Times New Roman" panose="02020603050405020304" pitchFamily="18" charset="0"/>
                      </a:endParaRPr>
                    </a:p>
                  </a:txBody>
                  <a:tcPr marL="7693" marR="7693" marT="7693" marB="7693" anchor="ctr"/>
                </a:tc>
                <a:extLst>
                  <a:ext uri="{0D108BD9-81ED-4DB2-BD59-A6C34878D82A}">
                    <a16:rowId xmlns:a16="http://schemas.microsoft.com/office/drawing/2014/main" val="2101415693"/>
                  </a:ext>
                </a:extLst>
              </a:tr>
            </a:tbl>
          </a:graphicData>
        </a:graphic>
      </p:graphicFrame>
    </p:spTree>
    <p:extLst>
      <p:ext uri="{BB962C8B-B14F-4D97-AF65-F5344CB8AC3E}">
        <p14:creationId xmlns:p14="http://schemas.microsoft.com/office/powerpoint/2010/main" val="523509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671444"/>
            <a:ext cx="4045200" cy="11303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Introduction Angular &amp; difference b/w angular-1 to angular-5 </a:t>
            </a:r>
          </a:p>
        </p:txBody>
      </p:sp>
      <p:pic>
        <p:nvPicPr>
          <p:cNvPr id="7" name="Picture 7" descr="Table&#10;&#10;Description automatically generated">
            <a:extLst>
              <a:ext uri="{FF2B5EF4-FFF2-40B4-BE49-F238E27FC236}">
                <a16:creationId xmlns:a16="http://schemas.microsoft.com/office/drawing/2014/main" id="{B2F96D3D-EC1D-FD99-05E1-43DDA018B39A}"/>
              </a:ext>
            </a:extLst>
          </p:cNvPr>
          <p:cNvPicPr>
            <a:picLocks noChangeAspect="1"/>
          </p:cNvPicPr>
          <p:nvPr/>
        </p:nvPicPr>
        <p:blipFill>
          <a:blip r:embed="rId3"/>
          <a:stretch>
            <a:fillRect/>
          </a:stretch>
        </p:blipFill>
        <p:spPr>
          <a:xfrm>
            <a:off x="4569842" y="1125978"/>
            <a:ext cx="4576314" cy="3236601"/>
          </a:xfrm>
          <a:prstGeom prst="rect">
            <a:avLst/>
          </a:prstGeom>
        </p:spPr>
      </p:pic>
      <p:sp>
        <p:nvSpPr>
          <p:cNvPr id="10" name="Google Shape;84;p16">
            <a:extLst>
              <a:ext uri="{FF2B5EF4-FFF2-40B4-BE49-F238E27FC236}">
                <a16:creationId xmlns:a16="http://schemas.microsoft.com/office/drawing/2014/main" id="{A553576B-39D0-2A7C-BBE3-913E8EA1866D}"/>
              </a:ext>
            </a:extLst>
          </p:cNvPr>
          <p:cNvSpPr txBox="1">
            <a:spLocks noGrp="1"/>
          </p:cNvSpPr>
          <p:nvPr>
            <p:ph type="body" idx="2"/>
          </p:nvPr>
        </p:nvSpPr>
        <p:spPr>
          <a:xfrm>
            <a:off x="358175" y="2114669"/>
            <a:ext cx="3837000" cy="1995578"/>
          </a:xfrm>
          <a:prstGeom prst="rect">
            <a:avLst/>
          </a:prstGeom>
        </p:spPr>
        <p:txBody>
          <a:bodyPr spcFirstLastPara="1" wrap="square" lIns="91425" tIns="91425" rIns="91425" bIns="91425" anchor="ctr" anchorCtr="0">
            <a:noAutofit/>
          </a:bodyPr>
          <a:lstStyle/>
          <a:p>
            <a:pPr marL="139700" indent="0">
              <a:spcBef>
                <a:spcPts val="1600"/>
              </a:spcBef>
              <a:buNone/>
            </a:pPr>
            <a:endParaRPr lang="en-IN" dirty="0"/>
          </a:p>
          <a:p>
            <a:pPr>
              <a:lnSpc>
                <a:spcPct val="114999"/>
              </a:lnSpc>
            </a:pPr>
            <a:r>
              <a:rPr lang="en-IN" dirty="0"/>
              <a:t>It is a JavaScript Framework</a:t>
            </a:r>
          </a:p>
          <a:p>
            <a:pPr>
              <a:lnSpc>
                <a:spcPct val="114999"/>
              </a:lnSpc>
            </a:pPr>
            <a:r>
              <a:rPr lang="en-IN" dirty="0"/>
              <a:t>It provides HTML support.</a:t>
            </a:r>
          </a:p>
          <a:p>
            <a:pPr>
              <a:lnSpc>
                <a:spcPct val="114999"/>
              </a:lnSpc>
            </a:pPr>
            <a:r>
              <a:rPr lang="en-IN" dirty="0"/>
              <a:t>Allows event handling and data binding</a:t>
            </a:r>
          </a:p>
          <a:p>
            <a:pPr>
              <a:lnSpc>
                <a:spcPct val="114999"/>
              </a:lnSpc>
            </a:pPr>
            <a:r>
              <a:rPr lang="en-IN" dirty="0"/>
              <a:t>Animation and form package</a:t>
            </a:r>
          </a:p>
        </p:txBody>
      </p:sp>
      <p:sp>
        <p:nvSpPr>
          <p:cNvPr id="2" name="TextBox 1">
            <a:extLst>
              <a:ext uri="{FF2B5EF4-FFF2-40B4-BE49-F238E27FC236}">
                <a16:creationId xmlns:a16="http://schemas.microsoft.com/office/drawing/2014/main" id="{82A25B36-0E4F-9D09-9521-9E56B81B84B6}"/>
              </a:ext>
            </a:extLst>
          </p:cNvPr>
          <p:cNvSpPr txBox="1"/>
          <p:nvPr/>
        </p:nvSpPr>
        <p:spPr>
          <a:xfrm>
            <a:off x="4882551" y="4316442"/>
            <a:ext cx="3972464"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dirty="0">
                <a:solidFill>
                  <a:schemeClr val="dk2"/>
                </a:solidFill>
              </a:rPr>
              <a:t>Image Source: </a:t>
            </a:r>
            <a:r>
              <a:rPr lang="en-IN" sz="700" dirty="0">
                <a:solidFill>
                  <a:schemeClr val="dk2"/>
                </a:solidFill>
                <a:hlinkClick r:id="rId4">
                  <a:extLst>
                    <a:ext uri="{A12FA001-AC4F-418D-AE19-62706E023703}">
                      <ahyp:hlinkClr xmlns:ahyp="http://schemas.microsoft.com/office/drawing/2018/hyperlinkcolor" val="tx"/>
                    </a:ext>
                  </a:extLst>
                </a:hlinkClick>
              </a:rPr>
              <a:t>https://www.angularminds.com/blog/article/top-features-of-angular-11.html</a:t>
            </a:r>
            <a:r>
              <a:rPr lang="en-US" sz="700" dirty="0">
                <a:solidFill>
                  <a:schemeClr val="dk2"/>
                </a:solidFill>
              </a:rPr>
              <a:t>​</a:t>
            </a:r>
          </a:p>
        </p:txBody>
      </p:sp>
    </p:spTree>
    <p:extLst>
      <p:ext uri="{BB962C8B-B14F-4D97-AF65-F5344CB8AC3E}">
        <p14:creationId xmlns:p14="http://schemas.microsoft.com/office/powerpoint/2010/main" val="1538587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Type Script Datatype &amp; Operator  </a:t>
            </a:r>
            <a:endParaRPr lang="en" dirty="0"/>
          </a:p>
          <a:p>
            <a:pPr marL="457200" lvl="0" indent="-342900" algn="l" rtl="0">
              <a:spcBef>
                <a:spcPts val="0"/>
              </a:spcBef>
              <a:spcAft>
                <a:spcPts val="0"/>
              </a:spcAft>
              <a:buSzPts val="1800"/>
              <a:buChar char="●"/>
            </a:pPr>
            <a:r>
              <a:rPr lang="en-US" dirty="0"/>
              <a:t>Type Script String &amp; Tuple, Oops </a:t>
            </a:r>
          </a:p>
          <a:p>
            <a:pPr marL="457200" lvl="0" indent="-342900" algn="l" rtl="0">
              <a:spcBef>
                <a:spcPts val="0"/>
              </a:spcBef>
              <a:spcAft>
                <a:spcPts val="0"/>
              </a:spcAft>
              <a:buSzPts val="1800"/>
              <a:buChar char="●"/>
            </a:pPr>
            <a:r>
              <a:rPr lang="en-IN" dirty="0"/>
              <a:t>Object &amp; Class </a:t>
            </a:r>
          </a:p>
          <a:p>
            <a:pPr marL="457200" lvl="0" indent="-342900" algn="l" rtl="0">
              <a:spcBef>
                <a:spcPts val="0"/>
              </a:spcBef>
              <a:spcAft>
                <a:spcPts val="0"/>
              </a:spcAft>
              <a:buSzPts val="1800"/>
              <a:buChar char="●"/>
            </a:pPr>
            <a:r>
              <a:rPr lang="en-IN" dirty="0"/>
              <a:t>Inheritance &amp; Interface </a:t>
            </a:r>
          </a:p>
          <a:p>
            <a:pPr marL="457200" lvl="0" indent="-342900" algn="l" rtl="0">
              <a:spcBef>
                <a:spcPts val="0"/>
              </a:spcBef>
              <a:spcAft>
                <a:spcPts val="0"/>
              </a:spcAft>
              <a:buSzPts val="1800"/>
              <a:buChar char="●"/>
            </a:pPr>
            <a:r>
              <a:rPr lang="en-IN" dirty="0"/>
              <a:t>Angular </a:t>
            </a:r>
            <a:r>
              <a:rPr lang="en-IN" dirty="0" err="1"/>
              <a:t>js</a:t>
            </a:r>
            <a:r>
              <a:rPr lang="en-IN" dirty="0"/>
              <a:t> Child Component  </a:t>
            </a:r>
          </a:p>
          <a:p>
            <a:pPr marL="457200" lvl="0" indent="-342900" algn="l" rtl="0">
              <a:spcBef>
                <a:spcPts val="0"/>
              </a:spcBef>
              <a:spcAft>
                <a:spcPts val="0"/>
              </a:spcAft>
              <a:buSzPts val="1800"/>
              <a:buChar char="●"/>
            </a:pPr>
            <a:r>
              <a:rPr lang="en-US" dirty="0"/>
              <a:t>Angular </a:t>
            </a:r>
            <a:r>
              <a:rPr lang="en-US" dirty="0" err="1"/>
              <a:t>js</a:t>
            </a:r>
            <a:r>
              <a:rPr lang="en-US" dirty="0"/>
              <a:t> Data Binding, Event Binding,2 Way Binding  </a:t>
            </a:r>
          </a:p>
          <a:p>
            <a:pPr marL="114300" lvl="0" indent="0" algn="l" rtl="0">
              <a:spcBef>
                <a:spcPts val="0"/>
              </a:spcBef>
              <a:spcAft>
                <a:spcPts val="0"/>
              </a:spcAft>
              <a:buSzPts val="1800"/>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mean stack</a:t>
            </a:r>
            <a:endParaRPr dirty="0"/>
          </a:p>
        </p:txBody>
      </p:sp>
      <p:sp>
        <p:nvSpPr>
          <p:cNvPr id="74" name="Google Shape;74;p15"/>
          <p:cNvSpPr txBox="1">
            <a:spLocks noGrp="1"/>
          </p:cNvSpPr>
          <p:nvPr>
            <p:ph type="subTitle" idx="1"/>
          </p:nvPr>
        </p:nvSpPr>
        <p:spPr>
          <a:xfrm>
            <a:off x="254075" y="13549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MEAN Stack</a:t>
            </a:r>
            <a:endParaRPr dirty="0"/>
          </a:p>
        </p:txBody>
      </p:sp>
      <p:sp>
        <p:nvSpPr>
          <p:cNvPr id="75" name="Google Shape;75;p15"/>
          <p:cNvSpPr txBox="1">
            <a:spLocks noGrp="1"/>
          </p:cNvSpPr>
          <p:nvPr>
            <p:ph type="body" idx="2"/>
          </p:nvPr>
        </p:nvSpPr>
        <p:spPr>
          <a:xfrm>
            <a:off x="358175" y="1894976"/>
            <a:ext cx="3837000" cy="3197352"/>
          </a:xfrm>
          <a:prstGeom prst="rect">
            <a:avLst/>
          </a:prstGeom>
        </p:spPr>
        <p:txBody>
          <a:bodyPr spcFirstLastPara="1" wrap="square" lIns="91425" tIns="91425" rIns="91425" bIns="91425" anchor="ctr" anchorCtr="0">
            <a:noAutofit/>
          </a:bodyPr>
          <a:lstStyle/>
          <a:p>
            <a:r>
              <a:rPr lang="en-IN" dirty="0"/>
              <a:t>The MEAN stack is JavaScript-based framework for developing web applications</a:t>
            </a:r>
          </a:p>
          <a:p>
            <a:pPr marL="139700" indent="0" algn="l">
              <a:buNone/>
            </a:pPr>
            <a:endParaRPr lang="en-IN" dirty="0"/>
          </a:p>
          <a:p>
            <a:pPr marL="139700" indent="0" algn="l">
              <a:buNone/>
            </a:pPr>
            <a:r>
              <a:rPr lang="en-IN" dirty="0"/>
              <a:t>MEAN is comprised of four different technologies:</a:t>
            </a:r>
          </a:p>
          <a:p>
            <a:r>
              <a:rPr lang="en-IN" b="1" dirty="0"/>
              <a:t>M</a:t>
            </a:r>
            <a:r>
              <a:rPr lang="en-IN" dirty="0"/>
              <a:t>ongoDB </a:t>
            </a:r>
          </a:p>
          <a:p>
            <a:r>
              <a:rPr lang="en-IN" b="1" dirty="0"/>
              <a:t>E</a:t>
            </a:r>
            <a:r>
              <a:rPr lang="en-IN" dirty="0"/>
              <a:t>xpress JS</a:t>
            </a:r>
          </a:p>
          <a:p>
            <a:r>
              <a:rPr lang="en-IN" b="1" dirty="0"/>
              <a:t>A</a:t>
            </a:r>
            <a:r>
              <a:rPr lang="en-IN" dirty="0"/>
              <a:t>ngularJS</a:t>
            </a:r>
          </a:p>
          <a:p>
            <a:r>
              <a:rPr lang="en-IN" b="1" dirty="0"/>
              <a:t>N</a:t>
            </a:r>
            <a:r>
              <a:rPr lang="en-IN" dirty="0"/>
              <a:t>ode.js</a:t>
            </a:r>
          </a:p>
          <a:p>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Image Source: </a:t>
            </a:r>
            <a:r>
              <a:rPr lang="en-IN">
                <a:hlinkClick r:id="rId3"/>
              </a:rPr>
              <a:t>https://www.thirdrocktechkno.com/blog/what-is-mean-stack-mean-stack-components-and-benefits/</a:t>
            </a:r>
            <a:endParaRPr lang="en-IN"/>
          </a:p>
          <a:p>
            <a:pPr marL="0" lvl="0" indent="0" algn="l" rtl="0">
              <a:spcBef>
                <a:spcPts val="0"/>
              </a:spcBef>
              <a:spcAft>
                <a:spcPts val="1600"/>
              </a:spcAft>
              <a:buNone/>
            </a:pPr>
            <a:endParaRPr/>
          </a:p>
        </p:txBody>
      </p:sp>
      <p:pic>
        <p:nvPicPr>
          <p:cNvPr id="1026" name="Picture 2">
            <a:extLst>
              <a:ext uri="{FF2B5EF4-FFF2-40B4-BE49-F238E27FC236}">
                <a16:creationId xmlns:a16="http://schemas.microsoft.com/office/drawing/2014/main" id="{6F74524E-4790-8154-F571-7E4DA56B4C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9508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 Script Datatype &amp; Operator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 Script Datatype </a:t>
            </a:r>
            <a:endParaRPr dirty="0"/>
          </a:p>
        </p:txBody>
      </p:sp>
      <p:sp>
        <p:nvSpPr>
          <p:cNvPr id="75" name="Google Shape;75;p15"/>
          <p:cNvSpPr txBox="1">
            <a:spLocks noGrp="1"/>
          </p:cNvSpPr>
          <p:nvPr>
            <p:ph type="body" idx="2"/>
          </p:nvPr>
        </p:nvSpPr>
        <p:spPr>
          <a:xfrm>
            <a:off x="358175" y="2934726"/>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Whenever a variable is created, the intention is to assign some value to that variable but what type of value can be assigned to that variable is dependent upon the datatype of that Variable. </a:t>
            </a:r>
          </a:p>
          <a:p>
            <a:pPr marL="457200" lvl="0" indent="-317500" algn="l" rtl="0">
              <a:spcBef>
                <a:spcPts val="0"/>
              </a:spcBef>
              <a:spcAft>
                <a:spcPts val="0"/>
              </a:spcAft>
              <a:buSzPts val="1400"/>
              <a:buChar char="●"/>
            </a:pPr>
            <a:r>
              <a:rPr lang="en-US" dirty="0"/>
              <a:t>In </a:t>
            </a:r>
            <a:r>
              <a:rPr lang="en-US" dirty="0" err="1"/>
              <a:t>typeScript</a:t>
            </a:r>
            <a:r>
              <a:rPr lang="en-US" dirty="0"/>
              <a:t>, type System represents different types of datatypes which are supported by TypeScript. </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https://static.javatpoint.com/tutorial/typescript/images/typescript-types2.png</a:t>
            </a:r>
            <a:endParaRPr dirty="0"/>
          </a:p>
        </p:txBody>
      </p:sp>
      <p:pic>
        <p:nvPicPr>
          <p:cNvPr id="7" name="Picture 6" descr="TypeScript Types - javatpoint">
            <a:extLst>
              <a:ext uri="{FF2B5EF4-FFF2-40B4-BE49-F238E27FC236}">
                <a16:creationId xmlns:a16="http://schemas.microsoft.com/office/drawing/2014/main" id="{D0675AA7-5329-FEC3-3934-BDA7EE55EA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76524"/>
            <a:ext cx="4572000" cy="2553773"/>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 Script Datatype &amp; Operator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 Script Datatype </a:t>
            </a:r>
            <a:endParaRPr dirty="0"/>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t>TypeScript has some pre-defined data-types</a:t>
            </a:r>
          </a:p>
          <a:p>
            <a:pPr lvl="1">
              <a:spcBef>
                <a:spcPts val="0"/>
              </a:spcBef>
              <a:buChar char="●"/>
            </a:pPr>
            <a:r>
              <a:rPr lang="en-US" dirty="0"/>
              <a:t>Number</a:t>
            </a:r>
          </a:p>
          <a:p>
            <a:pPr lvl="1">
              <a:spcBef>
                <a:spcPts val="0"/>
              </a:spcBef>
              <a:buChar char="●"/>
            </a:pPr>
            <a:r>
              <a:rPr lang="en-US" dirty="0"/>
              <a:t>Boolean</a:t>
            </a:r>
          </a:p>
          <a:p>
            <a:pPr lvl="1">
              <a:spcBef>
                <a:spcPts val="0"/>
              </a:spcBef>
              <a:buChar char="●"/>
            </a:pPr>
            <a:r>
              <a:rPr lang="en-US" dirty="0"/>
              <a:t>String</a:t>
            </a:r>
          </a:p>
          <a:p>
            <a:pPr lvl="1">
              <a:spcBef>
                <a:spcPts val="0"/>
              </a:spcBef>
              <a:buChar char="●"/>
            </a:pPr>
            <a:r>
              <a:rPr lang="en-US" dirty="0"/>
              <a:t>Void </a:t>
            </a:r>
          </a:p>
          <a:p>
            <a:pPr lvl="1">
              <a:spcBef>
                <a:spcPts val="0"/>
              </a:spcBef>
              <a:buChar char="●"/>
            </a:pPr>
            <a:r>
              <a:rPr lang="en-US" dirty="0"/>
              <a:t>Null</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https://static.javatpoint.com/tutorial/typescript/images/typescript-types2.png</a:t>
            </a:r>
            <a:endParaRPr dirty="0"/>
          </a:p>
        </p:txBody>
      </p:sp>
      <p:pic>
        <p:nvPicPr>
          <p:cNvPr id="7" name="Picture 6" descr="TypeScript Types - javatpoint">
            <a:extLst>
              <a:ext uri="{FF2B5EF4-FFF2-40B4-BE49-F238E27FC236}">
                <a16:creationId xmlns:a16="http://schemas.microsoft.com/office/drawing/2014/main" id="{D0675AA7-5329-FEC3-3934-BDA7EE55EA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76524"/>
            <a:ext cx="4572000" cy="2553773"/>
          </a:xfrm>
          <a:prstGeom prst="rect">
            <a:avLst/>
          </a:prstGeom>
          <a:noFill/>
          <a:ln>
            <a:noFill/>
          </a:ln>
        </p:spPr>
      </p:pic>
    </p:spTree>
    <p:extLst>
      <p:ext uri="{BB962C8B-B14F-4D97-AF65-F5344CB8AC3E}">
        <p14:creationId xmlns:p14="http://schemas.microsoft.com/office/powerpoint/2010/main" val="1515628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 Script Datatype &amp; Operator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Number Datatype </a:t>
            </a:r>
            <a:endParaRPr dirty="0"/>
          </a:p>
        </p:txBody>
      </p:sp>
      <p:sp>
        <p:nvSpPr>
          <p:cNvPr id="75" name="Google Shape;75;p15"/>
          <p:cNvSpPr txBox="1">
            <a:spLocks noGrp="1"/>
          </p:cNvSpPr>
          <p:nvPr>
            <p:ph type="body" idx="2"/>
          </p:nvPr>
        </p:nvSpPr>
        <p:spPr>
          <a:xfrm>
            <a:off x="416226" y="2514720"/>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Just like JavaScript, TypeScript supports number data type. </a:t>
            </a:r>
          </a:p>
          <a:p>
            <a:pPr marL="457200" lvl="0" indent="-317500" algn="l" rtl="0">
              <a:spcBef>
                <a:spcPts val="0"/>
              </a:spcBef>
              <a:spcAft>
                <a:spcPts val="0"/>
              </a:spcAft>
              <a:buSzPts val="1400"/>
              <a:buChar char="●"/>
            </a:pPr>
            <a:r>
              <a:rPr lang="en-US" dirty="0"/>
              <a:t>All numbers are stored as floating-point numbers.</a:t>
            </a:r>
          </a:p>
          <a:p>
            <a:pPr marL="457200" lvl="0" indent="-317500" algn="l" rtl="0">
              <a:spcBef>
                <a:spcPts val="0"/>
              </a:spcBef>
              <a:spcAft>
                <a:spcPts val="0"/>
              </a:spcAft>
              <a:buSzPts val="1400"/>
              <a:buChar char="●"/>
            </a:pPr>
            <a:r>
              <a:rPr lang="en-US" dirty="0"/>
              <a:t>These numbers can be Decimal (base 10), Hexadecimal (base 16) or Octal (base 8).</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https://static.javatpoint.com/tutorial/typescript/images/typescript-types2.png</a:t>
            </a:r>
            <a:endParaRPr dirty="0"/>
          </a:p>
        </p:txBody>
      </p:sp>
      <p:pic>
        <p:nvPicPr>
          <p:cNvPr id="7" name="Picture 6" descr="TypeScript Types - javatpoint">
            <a:extLst>
              <a:ext uri="{FF2B5EF4-FFF2-40B4-BE49-F238E27FC236}">
                <a16:creationId xmlns:a16="http://schemas.microsoft.com/office/drawing/2014/main" id="{D0675AA7-5329-FEC3-3934-BDA7EE55EA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76524"/>
            <a:ext cx="4572000" cy="2553773"/>
          </a:xfrm>
          <a:prstGeom prst="rect">
            <a:avLst/>
          </a:prstGeom>
          <a:noFill/>
          <a:ln>
            <a:noFill/>
          </a:ln>
        </p:spPr>
      </p:pic>
    </p:spTree>
    <p:extLst>
      <p:ext uri="{BB962C8B-B14F-4D97-AF65-F5344CB8AC3E}">
        <p14:creationId xmlns:p14="http://schemas.microsoft.com/office/powerpoint/2010/main" val="2246254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 Script Datatype &amp; Operator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Boolean Datatype </a:t>
            </a:r>
            <a:endParaRPr dirty="0"/>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Boolean values are supported by both JavaScript and TypeScript and stored as true/false values.</a:t>
            </a:r>
          </a:p>
          <a:p>
            <a:pPr marL="457200" lvl="0" indent="-317500" algn="l" rtl="0">
              <a:spcBef>
                <a:spcPts val="0"/>
              </a:spcBef>
              <a:spcAft>
                <a:spcPts val="0"/>
              </a:spcAft>
              <a:buSzPts val="1400"/>
              <a:buChar char="●"/>
            </a:pPr>
            <a:r>
              <a:rPr lang="en-US" dirty="0"/>
              <a:t>The upper-case Boolean is an object type whereas lower case </a:t>
            </a:r>
            <a:r>
              <a:rPr lang="en-US" dirty="0" err="1"/>
              <a:t>boolean</a:t>
            </a:r>
            <a:r>
              <a:rPr lang="en-US" dirty="0"/>
              <a:t> is a primitive type.</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https://static.javatpoint.com/tutorial/typescript/images/typescript-types2.png</a:t>
            </a:r>
            <a:endParaRPr dirty="0"/>
          </a:p>
        </p:txBody>
      </p:sp>
      <p:pic>
        <p:nvPicPr>
          <p:cNvPr id="7" name="Picture 6" descr="TypeScript Types - javatpoint">
            <a:extLst>
              <a:ext uri="{FF2B5EF4-FFF2-40B4-BE49-F238E27FC236}">
                <a16:creationId xmlns:a16="http://schemas.microsoft.com/office/drawing/2014/main" id="{D0675AA7-5329-FEC3-3934-BDA7EE55EA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76524"/>
            <a:ext cx="4572000" cy="2553773"/>
          </a:xfrm>
          <a:prstGeom prst="rect">
            <a:avLst/>
          </a:prstGeom>
          <a:noFill/>
          <a:ln>
            <a:noFill/>
          </a:ln>
        </p:spPr>
      </p:pic>
    </p:spTree>
    <p:extLst>
      <p:ext uri="{BB962C8B-B14F-4D97-AF65-F5344CB8AC3E}">
        <p14:creationId xmlns:p14="http://schemas.microsoft.com/office/powerpoint/2010/main" val="21133649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 Script Datatype &amp; Operator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String Datatype </a:t>
            </a:r>
            <a:endParaRPr dirty="0"/>
          </a:p>
        </p:txBody>
      </p:sp>
      <p:sp>
        <p:nvSpPr>
          <p:cNvPr id="75" name="Google Shape;75;p15"/>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String is another primitive data type that is used to store text data. </a:t>
            </a:r>
          </a:p>
          <a:p>
            <a:pPr marL="457200" lvl="0" indent="-317500" algn="l" rtl="0">
              <a:spcBef>
                <a:spcPts val="0"/>
              </a:spcBef>
              <a:spcAft>
                <a:spcPts val="0"/>
              </a:spcAft>
              <a:buSzPts val="1400"/>
              <a:buChar char="●"/>
            </a:pPr>
            <a:r>
              <a:rPr lang="en-US" dirty="0"/>
              <a:t>String values are surrounded by single quotation marks or double quotation marks.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https://static.javatpoint.com/tutorial/typescript/images/typescript-types2.png</a:t>
            </a:r>
            <a:endParaRPr dirty="0"/>
          </a:p>
        </p:txBody>
      </p:sp>
      <p:pic>
        <p:nvPicPr>
          <p:cNvPr id="7" name="Picture 6" descr="TypeScript Types - javatpoint">
            <a:extLst>
              <a:ext uri="{FF2B5EF4-FFF2-40B4-BE49-F238E27FC236}">
                <a16:creationId xmlns:a16="http://schemas.microsoft.com/office/drawing/2014/main" id="{D0675AA7-5329-FEC3-3934-BDA7EE55EA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76524"/>
            <a:ext cx="4572000" cy="2553773"/>
          </a:xfrm>
          <a:prstGeom prst="rect">
            <a:avLst/>
          </a:prstGeom>
          <a:noFill/>
          <a:ln>
            <a:noFill/>
          </a:ln>
        </p:spPr>
      </p:pic>
    </p:spTree>
    <p:extLst>
      <p:ext uri="{BB962C8B-B14F-4D97-AF65-F5344CB8AC3E}">
        <p14:creationId xmlns:p14="http://schemas.microsoft.com/office/powerpoint/2010/main" val="1098128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 Script Datatype &amp; Operator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Void Datatype </a:t>
            </a:r>
            <a:endParaRPr dirty="0"/>
          </a:p>
        </p:txBody>
      </p:sp>
      <p:sp>
        <p:nvSpPr>
          <p:cNvPr id="75" name="Google Shape;75;p15"/>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Similar to languages like Java, void is used where there is no data. </a:t>
            </a:r>
          </a:p>
          <a:p>
            <a:pPr marL="457200" lvl="0" indent="-317500" algn="l" rtl="0">
              <a:spcBef>
                <a:spcPts val="0"/>
              </a:spcBef>
              <a:spcAft>
                <a:spcPts val="0"/>
              </a:spcAft>
              <a:buSzPts val="1400"/>
              <a:buChar char="●"/>
            </a:pPr>
            <a:r>
              <a:rPr lang="en-US" dirty="0"/>
              <a:t>For example, if a function does not return any value then you can specify void as return type.</a:t>
            </a:r>
          </a:p>
          <a:p>
            <a:pPr marL="457200" lvl="0" indent="-317500" algn="l" rtl="0">
              <a:spcBef>
                <a:spcPts val="0"/>
              </a:spcBef>
              <a:spcAft>
                <a:spcPts val="0"/>
              </a:spcAft>
              <a:buSzPts val="1400"/>
              <a:buChar char="●"/>
            </a:pPr>
            <a:r>
              <a:rPr lang="en-US" dirty="0"/>
              <a:t>There is no meaning to assign void to a variable, as only null or undefined is assignable to void.</a:t>
            </a:r>
            <a:endParaRPr lang="en-IN"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https://static.javatpoint.com/tutorial/typescript/images/typescript-types2.png</a:t>
            </a:r>
            <a:endParaRPr dirty="0"/>
          </a:p>
        </p:txBody>
      </p:sp>
      <p:pic>
        <p:nvPicPr>
          <p:cNvPr id="7" name="Picture 6" descr="TypeScript Types - javatpoint">
            <a:extLst>
              <a:ext uri="{FF2B5EF4-FFF2-40B4-BE49-F238E27FC236}">
                <a16:creationId xmlns:a16="http://schemas.microsoft.com/office/drawing/2014/main" id="{D0675AA7-5329-FEC3-3934-BDA7EE55EA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4900"/>
            <a:ext cx="4572000" cy="2553773"/>
          </a:xfrm>
          <a:prstGeom prst="rect">
            <a:avLst/>
          </a:prstGeom>
          <a:noFill/>
          <a:ln>
            <a:noFill/>
          </a:ln>
        </p:spPr>
      </p:pic>
    </p:spTree>
    <p:extLst>
      <p:ext uri="{BB962C8B-B14F-4D97-AF65-F5344CB8AC3E}">
        <p14:creationId xmlns:p14="http://schemas.microsoft.com/office/powerpoint/2010/main" val="4284831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 Script Datatype &amp; Operator </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Null Datatype </a:t>
            </a:r>
            <a:endParaRPr dirty="0"/>
          </a:p>
        </p:txBody>
      </p:sp>
      <p:sp>
        <p:nvSpPr>
          <p:cNvPr id="75" name="Google Shape;75;p15"/>
          <p:cNvSpPr txBox="1">
            <a:spLocks noGrp="1"/>
          </p:cNvSpPr>
          <p:nvPr>
            <p:ph type="body" idx="2"/>
          </p:nvPr>
        </p:nvSpPr>
        <p:spPr>
          <a:xfrm>
            <a:off x="358175" y="2461472"/>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TypeScript has a powerful system to deal with null or undefined values. </a:t>
            </a:r>
          </a:p>
          <a:p>
            <a:pPr marL="457200" lvl="0" indent="-317500" algn="l" rtl="0">
              <a:spcBef>
                <a:spcPts val="0"/>
              </a:spcBef>
              <a:spcAft>
                <a:spcPts val="0"/>
              </a:spcAft>
              <a:buSzPts val="1400"/>
              <a:buChar char="●"/>
            </a:pPr>
            <a:r>
              <a:rPr lang="en-US" dirty="0"/>
              <a:t>Null and undefined are primitive types and can be used like other types, such as string.</a:t>
            </a:r>
            <a:endParaRPr lang="en-IN" dirty="0"/>
          </a:p>
        </p:txBody>
      </p:sp>
      <p:sp>
        <p:nvSpPr>
          <p:cNvPr id="77" name="Google Shape;77;p15"/>
          <p:cNvSpPr txBox="1">
            <a:spLocks noGrp="1"/>
          </p:cNvSpPr>
          <p:nvPr>
            <p:ph type="body" idx="3"/>
          </p:nvPr>
        </p:nvSpPr>
        <p:spPr>
          <a:xfrm>
            <a:off x="4631267" y="4772274"/>
            <a:ext cx="4284133" cy="27385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a:t>
            </a:r>
            <a:r>
              <a:rPr lang="en-IN" dirty="0"/>
              <a:t>https://static.javatpoint.com/tutorial/typescript/images/typescript-types2.png</a:t>
            </a:r>
            <a:endParaRPr dirty="0"/>
          </a:p>
        </p:txBody>
      </p:sp>
      <p:pic>
        <p:nvPicPr>
          <p:cNvPr id="7" name="Picture 6" descr="TypeScript Types - javatpoint">
            <a:extLst>
              <a:ext uri="{FF2B5EF4-FFF2-40B4-BE49-F238E27FC236}">
                <a16:creationId xmlns:a16="http://schemas.microsoft.com/office/drawing/2014/main" id="{D0675AA7-5329-FEC3-3934-BDA7EE55EA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4863"/>
            <a:ext cx="4572000" cy="2553773"/>
          </a:xfrm>
          <a:prstGeom prst="rect">
            <a:avLst/>
          </a:prstGeom>
          <a:noFill/>
          <a:ln>
            <a:noFill/>
          </a:ln>
        </p:spPr>
      </p:pic>
    </p:spTree>
    <p:extLst>
      <p:ext uri="{BB962C8B-B14F-4D97-AF65-F5344CB8AC3E}">
        <p14:creationId xmlns:p14="http://schemas.microsoft.com/office/powerpoint/2010/main" val="3488426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Typescript Operator</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a:t>
            </a:r>
            <a:r>
              <a:rPr lang="en-IN" dirty="0"/>
              <a:t>Typescript Operator</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 TypeScript, an operator can be classified into the following ways:</a:t>
            </a:r>
            <a:endParaRPr dirty="0"/>
          </a:p>
          <a:p>
            <a:r>
              <a:rPr lang="en-US" dirty="0"/>
              <a:t>Arithmetic Operators</a:t>
            </a:r>
          </a:p>
          <a:p>
            <a:r>
              <a:rPr lang="en-US" dirty="0"/>
              <a:t>Comparison (Relational) Operators</a:t>
            </a:r>
          </a:p>
          <a:p>
            <a:r>
              <a:rPr lang="en-US" dirty="0"/>
              <a:t>Logical Operators</a:t>
            </a:r>
          </a:p>
          <a:p>
            <a:r>
              <a:rPr lang="en-US" dirty="0"/>
              <a:t>Bitwise Operators</a:t>
            </a:r>
          </a:p>
          <a:p>
            <a:r>
              <a:rPr lang="en-US" dirty="0"/>
              <a:t>Assignment Operators</a:t>
            </a:r>
          </a:p>
          <a:p>
            <a:r>
              <a:rPr lang="en-US" dirty="0"/>
              <a:t>Ternary/Conditional Operator</a:t>
            </a:r>
          </a:p>
          <a:p>
            <a:r>
              <a:rPr lang="en-US" dirty="0"/>
              <a:t>Concatenation Operator</a:t>
            </a:r>
          </a:p>
          <a:p>
            <a:r>
              <a:rPr lang="en-US" dirty="0"/>
              <a:t>Type Operators</a:t>
            </a:r>
          </a:p>
        </p:txBody>
      </p:sp>
      <p:sp>
        <p:nvSpPr>
          <p:cNvPr id="85" name="Google Shape;85;p16"/>
          <p:cNvSpPr txBox="1">
            <a:spLocks noGrp="1"/>
          </p:cNvSpPr>
          <p:nvPr>
            <p:ph type="body" idx="3"/>
          </p:nvPr>
        </p:nvSpPr>
        <p:spPr>
          <a:xfrm>
            <a:off x="4690533" y="4710282"/>
            <a:ext cx="4385733" cy="30198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 https://discoversdkcdn.azureedge.net/postscontent/typeScript/operators in typescript.png</a:t>
            </a:r>
          </a:p>
        </p:txBody>
      </p:sp>
      <p:pic>
        <p:nvPicPr>
          <p:cNvPr id="6" name="Picture 5" descr="Operators in TypeScript | DiscoverSDK Blog">
            <a:extLst>
              <a:ext uri="{FF2B5EF4-FFF2-40B4-BE49-F238E27FC236}">
                <a16:creationId xmlns:a16="http://schemas.microsoft.com/office/drawing/2014/main" id="{C454118A-4274-6AAB-A950-9E3138BAC8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55431"/>
            <a:ext cx="4572000" cy="223263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Typescript Operator</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Arithmetic Operators</a:t>
            </a:r>
          </a:p>
        </p:txBody>
      </p:sp>
      <p:sp>
        <p:nvSpPr>
          <p:cNvPr id="84" name="Google Shape;84;p16"/>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r>
              <a:rPr lang="en-US" dirty="0"/>
              <a:t>Arithmetic operators take numeric values as their operands, performs an action, and then returns a single numeric value. </a:t>
            </a:r>
          </a:p>
          <a:p>
            <a:r>
              <a:rPr lang="en-US" dirty="0"/>
              <a:t>The most common arithmetic operators are addition (+), subtraction (-), multiplication (*), and division (/).</a:t>
            </a:r>
          </a:p>
        </p:txBody>
      </p:sp>
      <p:sp>
        <p:nvSpPr>
          <p:cNvPr id="85" name="Google Shape;85;p16"/>
          <p:cNvSpPr txBox="1">
            <a:spLocks noGrp="1"/>
          </p:cNvSpPr>
          <p:nvPr>
            <p:ph type="body" idx="3"/>
          </p:nvPr>
        </p:nvSpPr>
        <p:spPr>
          <a:xfrm>
            <a:off x="5051702" y="4710282"/>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://www.tektutorialshub.com/wp-content/uploads/2020/09/Arithmetic-Operators-in-Typescript.jpg</a:t>
            </a:r>
          </a:p>
        </p:txBody>
      </p:sp>
      <p:pic>
        <p:nvPicPr>
          <p:cNvPr id="1026" name="Picture 2" descr="Arithmetic Operators in Typescript - TekTutorialsHub">
            <a:extLst>
              <a:ext uri="{FF2B5EF4-FFF2-40B4-BE49-F238E27FC236}">
                <a16:creationId xmlns:a16="http://schemas.microsoft.com/office/drawing/2014/main" id="{0280C3C9-D7CB-9F3F-32F4-F318A2CB58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456"/>
          <a:stretch/>
        </p:blipFill>
        <p:spPr bwMode="auto">
          <a:xfrm>
            <a:off x="4572000" y="1433714"/>
            <a:ext cx="4569847" cy="227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762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Typescript Operator</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Comparison Operators</a:t>
            </a: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r>
              <a:rPr lang="en-US" dirty="0"/>
              <a:t>The comparison operators are used to compares the two operands. </a:t>
            </a:r>
          </a:p>
          <a:p>
            <a:r>
              <a:rPr lang="en-US" dirty="0"/>
              <a:t>These operators return a Boolean value true or false. </a:t>
            </a:r>
          </a:p>
        </p:txBody>
      </p:sp>
      <p:sp>
        <p:nvSpPr>
          <p:cNvPr id="85" name="Google Shape;85;p16"/>
          <p:cNvSpPr txBox="1">
            <a:spLocks noGrp="1"/>
          </p:cNvSpPr>
          <p:nvPr>
            <p:ph type="body" idx="3"/>
          </p:nvPr>
        </p:nvSpPr>
        <p:spPr>
          <a:xfrm>
            <a:off x="5051702" y="4710282"/>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 https://www.tektutorialshub.com/wp-content/uploads/2020/09/Comparison-or-relational-operators-in-Typescript.jpg</a:t>
            </a:r>
          </a:p>
        </p:txBody>
      </p:sp>
      <p:pic>
        <p:nvPicPr>
          <p:cNvPr id="2050" name="Picture 2" descr="Comparison or Relational operators in Typescript - TekTutorialsHub">
            <a:extLst>
              <a:ext uri="{FF2B5EF4-FFF2-40B4-BE49-F238E27FC236}">
                <a16:creationId xmlns:a16="http://schemas.microsoft.com/office/drawing/2014/main" id="{1D890F00-C626-0085-0524-AB341E3DFC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443"/>
          <a:stretch/>
        </p:blipFill>
        <p:spPr bwMode="auto">
          <a:xfrm>
            <a:off x="4572000" y="1504433"/>
            <a:ext cx="4572000" cy="271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083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 to mean stack</a:t>
            </a:r>
            <a:endParaRP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a:t>How Does the MEAN Stack Work?</a:t>
            </a:r>
          </a:p>
        </p:txBody>
      </p:sp>
      <p:sp>
        <p:nvSpPr>
          <p:cNvPr id="75" name="Google Shape;75;p15"/>
          <p:cNvSpPr txBox="1">
            <a:spLocks noGrp="1"/>
          </p:cNvSpPr>
          <p:nvPr>
            <p:ph type="body" idx="2"/>
          </p:nvPr>
        </p:nvSpPr>
        <p:spPr>
          <a:xfrm>
            <a:off x="358175" y="2756749"/>
            <a:ext cx="3837000" cy="1848143"/>
          </a:xfrm>
          <a:prstGeom prst="rect">
            <a:avLst/>
          </a:prstGeom>
        </p:spPr>
        <p:txBody>
          <a:bodyPr spcFirstLastPara="1" wrap="square" lIns="91425" tIns="91425" rIns="91425" bIns="91425" anchor="ctr" anchorCtr="0">
            <a:noAutofit/>
          </a:bodyPr>
          <a:lstStyle/>
          <a:p>
            <a:r>
              <a:rPr lang="en-IN" dirty="0"/>
              <a:t>Angular JS: Accept requests and display results to end user</a:t>
            </a:r>
          </a:p>
          <a:p>
            <a:r>
              <a:rPr lang="en-IN" dirty="0"/>
              <a:t>NodeJS: Handle Client and Server Requests</a:t>
            </a:r>
          </a:p>
          <a:p>
            <a:r>
              <a:rPr lang="en-IN" dirty="0"/>
              <a:t>Express JS: Make requests to Database and return a response</a:t>
            </a:r>
          </a:p>
          <a:p>
            <a:r>
              <a:rPr lang="en-IN" dirty="0"/>
              <a:t>MongoDB: Store and retrieve data.</a:t>
            </a:r>
          </a:p>
          <a:p>
            <a:pPr marL="139700" indent="0">
              <a:buNone/>
            </a:pPr>
            <a:endParaRPr lang="en-IN" dirty="0"/>
          </a:p>
          <a:p>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https://www.thirdrocktechkno.com/blog/what-is-mean-stack-mean-stack-components-and-benefits/</a:t>
            </a:r>
            <a:endParaRPr lang="en-IN"/>
          </a:p>
          <a:p>
            <a:pPr marL="0" lvl="0" indent="0" algn="l" rtl="0">
              <a:spcBef>
                <a:spcPts val="0"/>
              </a:spcBef>
              <a:spcAft>
                <a:spcPts val="1600"/>
              </a:spcAft>
              <a:buNone/>
            </a:pPr>
            <a:endParaRPr/>
          </a:p>
        </p:txBody>
      </p:sp>
      <p:pic>
        <p:nvPicPr>
          <p:cNvPr id="2050" name="Picture 2" descr="MEAN Stack Components">
            <a:extLst>
              <a:ext uri="{FF2B5EF4-FFF2-40B4-BE49-F238E27FC236}">
                <a16:creationId xmlns:a16="http://schemas.microsoft.com/office/drawing/2014/main" id="{F0E10D97-32C2-B884-41FC-E5BD8AE12A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162" b="18529"/>
          <a:stretch/>
        </p:blipFill>
        <p:spPr bwMode="auto">
          <a:xfrm>
            <a:off x="4572000" y="1724628"/>
            <a:ext cx="4572000" cy="2569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4858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Typescript Operator</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Logical Operators</a:t>
            </a:r>
          </a:p>
        </p:txBody>
      </p:sp>
      <p:sp>
        <p:nvSpPr>
          <p:cNvPr id="84" name="Google Shape;84;p16"/>
          <p:cNvSpPr txBox="1">
            <a:spLocks noGrp="1"/>
          </p:cNvSpPr>
          <p:nvPr>
            <p:ph type="body" idx="2"/>
          </p:nvPr>
        </p:nvSpPr>
        <p:spPr>
          <a:xfrm>
            <a:off x="358175" y="2619551"/>
            <a:ext cx="3837000" cy="1753800"/>
          </a:xfrm>
          <a:prstGeom prst="rect">
            <a:avLst/>
          </a:prstGeom>
        </p:spPr>
        <p:txBody>
          <a:bodyPr spcFirstLastPara="1" wrap="square" lIns="91425" tIns="91425" rIns="91425" bIns="91425" anchor="ctr" anchorCtr="0">
            <a:noAutofit/>
          </a:bodyPr>
          <a:lstStyle/>
          <a:p>
            <a:r>
              <a:rPr lang="en-US" dirty="0"/>
              <a:t>Logical operators are used for combining two or more condition into a single expression and return the Boolean result true or false. </a:t>
            </a:r>
          </a:p>
        </p:txBody>
      </p:sp>
      <p:sp>
        <p:nvSpPr>
          <p:cNvPr id="85" name="Google Shape;85;p16"/>
          <p:cNvSpPr txBox="1">
            <a:spLocks noGrp="1"/>
          </p:cNvSpPr>
          <p:nvPr>
            <p:ph type="body" idx="3"/>
          </p:nvPr>
        </p:nvSpPr>
        <p:spPr>
          <a:xfrm>
            <a:off x="5051702" y="4710282"/>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 http://enlightsolution.com/wp-content/uploads/2019/07/logical-operator.png </a:t>
            </a:r>
          </a:p>
        </p:txBody>
      </p:sp>
      <p:pic>
        <p:nvPicPr>
          <p:cNvPr id="3074" name="Picture 2" descr="Typescript Basic">
            <a:extLst>
              <a:ext uri="{FF2B5EF4-FFF2-40B4-BE49-F238E27FC236}">
                <a16:creationId xmlns:a16="http://schemas.microsoft.com/office/drawing/2014/main" id="{B36C0E90-3819-1733-339C-E14A716120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247"/>
          <a:stretch/>
        </p:blipFill>
        <p:spPr bwMode="auto">
          <a:xfrm>
            <a:off x="4572000" y="1658318"/>
            <a:ext cx="4572000" cy="2565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100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Typescript Operator</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Bitwise Operators</a:t>
            </a:r>
          </a:p>
        </p:txBody>
      </p:sp>
      <p:sp>
        <p:nvSpPr>
          <p:cNvPr id="84" name="Google Shape;84;p16"/>
          <p:cNvSpPr txBox="1">
            <a:spLocks noGrp="1"/>
          </p:cNvSpPr>
          <p:nvPr>
            <p:ph type="body" idx="2"/>
          </p:nvPr>
        </p:nvSpPr>
        <p:spPr>
          <a:xfrm>
            <a:off x="358175" y="2297208"/>
            <a:ext cx="3837000" cy="1753800"/>
          </a:xfrm>
          <a:prstGeom prst="rect">
            <a:avLst/>
          </a:prstGeom>
        </p:spPr>
        <p:txBody>
          <a:bodyPr spcFirstLastPara="1" wrap="square" lIns="91425" tIns="91425" rIns="91425" bIns="91425" anchor="ctr" anchorCtr="0">
            <a:noAutofit/>
          </a:bodyPr>
          <a:lstStyle/>
          <a:p>
            <a:r>
              <a:rPr lang="en-US" dirty="0"/>
              <a:t>The bitwise operators perform the bitwise operations on operands.</a:t>
            </a:r>
          </a:p>
        </p:txBody>
      </p:sp>
      <p:sp>
        <p:nvSpPr>
          <p:cNvPr id="85" name="Google Shape;85;p16"/>
          <p:cNvSpPr txBox="1">
            <a:spLocks noGrp="1"/>
          </p:cNvSpPr>
          <p:nvPr>
            <p:ph type="body" idx="3"/>
          </p:nvPr>
        </p:nvSpPr>
        <p:spPr>
          <a:xfrm>
            <a:off x="5051702" y="4710282"/>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://www.tektutorialshub.com/wp-content/uploads/2020/09/Bitwise-Operators-in-Typescript.jpg </a:t>
            </a:r>
          </a:p>
        </p:txBody>
      </p:sp>
      <p:pic>
        <p:nvPicPr>
          <p:cNvPr id="4098" name="Picture 2" descr="Bitwise Operators in Typescript - TekTutorialsHub">
            <a:extLst>
              <a:ext uri="{FF2B5EF4-FFF2-40B4-BE49-F238E27FC236}">
                <a16:creationId xmlns:a16="http://schemas.microsoft.com/office/drawing/2014/main" id="{393B38AD-43CF-C491-FE7C-EC70845E52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885"/>
          <a:stretch/>
        </p:blipFill>
        <p:spPr bwMode="auto">
          <a:xfrm>
            <a:off x="4548875" y="1279875"/>
            <a:ext cx="4595125" cy="2583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8086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Typescript Operator</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Assignment Operators</a:t>
            </a:r>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r>
              <a:rPr lang="en-US" dirty="0"/>
              <a:t>Assignment operators are used to assign a value to the variable. </a:t>
            </a:r>
          </a:p>
          <a:p>
            <a:r>
              <a:rPr lang="en-US" dirty="0"/>
              <a:t>The left side of the assignment operator is called a variable, and the right side of the assignment operator is called a value. </a:t>
            </a:r>
          </a:p>
          <a:p>
            <a:r>
              <a:rPr lang="en-US" dirty="0"/>
              <a:t>The data-type of the variable and value must be the same otherwise the compiler will throw an error.</a:t>
            </a:r>
          </a:p>
        </p:txBody>
      </p:sp>
      <p:sp>
        <p:nvSpPr>
          <p:cNvPr id="85" name="Google Shape;85;p16"/>
          <p:cNvSpPr txBox="1">
            <a:spLocks noGrp="1"/>
          </p:cNvSpPr>
          <p:nvPr>
            <p:ph type="body" idx="3"/>
          </p:nvPr>
        </p:nvSpPr>
        <p:spPr>
          <a:xfrm>
            <a:off x="5051702" y="4710282"/>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 https://www.carlrippon.com/static/94667e436c1a793603017f278ad70724/26df7/banner.png</a:t>
            </a:r>
          </a:p>
        </p:txBody>
      </p:sp>
      <p:pic>
        <p:nvPicPr>
          <p:cNvPr id="5124" name="Picture 4" descr="Logical Assignment Operators | Building SPAs">
            <a:extLst>
              <a:ext uri="{FF2B5EF4-FFF2-40B4-BE49-F238E27FC236}">
                <a16:creationId xmlns:a16="http://schemas.microsoft.com/office/drawing/2014/main" id="{C38BF3BB-BEBA-1264-FC51-973F39D20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4900"/>
            <a:ext cx="4572000" cy="2465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703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Typescript Operator</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Ternary/Conditional Operators</a:t>
            </a:r>
          </a:p>
        </p:txBody>
      </p:sp>
      <p:sp>
        <p:nvSpPr>
          <p:cNvPr id="84" name="Google Shape;84;p16"/>
          <p:cNvSpPr txBox="1">
            <a:spLocks noGrp="1"/>
          </p:cNvSpPr>
          <p:nvPr>
            <p:ph type="body" idx="2"/>
          </p:nvPr>
        </p:nvSpPr>
        <p:spPr>
          <a:xfrm>
            <a:off x="358175" y="2862952"/>
            <a:ext cx="3837000" cy="1753800"/>
          </a:xfrm>
          <a:prstGeom prst="rect">
            <a:avLst/>
          </a:prstGeom>
        </p:spPr>
        <p:txBody>
          <a:bodyPr spcFirstLastPara="1" wrap="square" lIns="91425" tIns="91425" rIns="91425" bIns="91425" anchor="ctr" anchorCtr="0">
            <a:noAutofit/>
          </a:bodyPr>
          <a:lstStyle/>
          <a:p>
            <a:r>
              <a:rPr lang="en-US" dirty="0"/>
              <a:t>The conditional operator takes three operands and returns a Boolean value based on the condition, whether it is true or false. </a:t>
            </a:r>
          </a:p>
          <a:p>
            <a:r>
              <a:rPr lang="en-US" dirty="0"/>
              <a:t>Its working is similar to an if-else statement. </a:t>
            </a:r>
          </a:p>
          <a:p>
            <a:r>
              <a:rPr lang="en-US" dirty="0"/>
              <a:t>The conditional operator has right-to-left associativity.</a:t>
            </a:r>
          </a:p>
        </p:txBody>
      </p:sp>
      <p:sp>
        <p:nvSpPr>
          <p:cNvPr id="85" name="Google Shape;85;p16"/>
          <p:cNvSpPr txBox="1">
            <a:spLocks noGrp="1"/>
          </p:cNvSpPr>
          <p:nvPr>
            <p:ph type="body" idx="3"/>
          </p:nvPr>
        </p:nvSpPr>
        <p:spPr>
          <a:xfrm>
            <a:off x="5051702" y="4710282"/>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://www.tektutorialshub.com/wp-content/uploads/2020/09/Ternary-Conditional-operator-in-Typescript.jpg</a:t>
            </a:r>
          </a:p>
        </p:txBody>
      </p:sp>
      <p:pic>
        <p:nvPicPr>
          <p:cNvPr id="6146" name="Picture 2" descr="Ternary Conditional Operator Typescript - TekTutorialsHub">
            <a:extLst>
              <a:ext uri="{FF2B5EF4-FFF2-40B4-BE49-F238E27FC236}">
                <a16:creationId xmlns:a16="http://schemas.microsoft.com/office/drawing/2014/main" id="{D8EF84A0-869F-0940-8B1E-21FFE7037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24677"/>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010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Typescript Operator</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Concatenation Operators</a:t>
            </a:r>
          </a:p>
        </p:txBody>
      </p:sp>
      <p:sp>
        <p:nvSpPr>
          <p:cNvPr id="84" name="Google Shape;84;p16"/>
          <p:cNvSpPr txBox="1">
            <a:spLocks noGrp="1"/>
          </p:cNvSpPr>
          <p:nvPr>
            <p:ph type="body" idx="2"/>
          </p:nvPr>
        </p:nvSpPr>
        <p:spPr>
          <a:xfrm>
            <a:off x="358175" y="2477237"/>
            <a:ext cx="3837000" cy="1753800"/>
          </a:xfrm>
          <a:prstGeom prst="rect">
            <a:avLst/>
          </a:prstGeom>
        </p:spPr>
        <p:txBody>
          <a:bodyPr spcFirstLastPara="1" wrap="square" lIns="91425" tIns="91425" rIns="91425" bIns="91425" anchor="ctr" anchorCtr="0">
            <a:noAutofit/>
          </a:bodyPr>
          <a:lstStyle/>
          <a:p>
            <a:r>
              <a:rPr lang="en-US" dirty="0"/>
              <a:t>The concatenation (+) operator is an operator which is used to append the two string. </a:t>
            </a:r>
          </a:p>
          <a:p>
            <a:r>
              <a:rPr lang="en-US" dirty="0"/>
              <a:t>In concatenation operation, we cannot add a space between the strings. </a:t>
            </a:r>
          </a:p>
          <a:p>
            <a:r>
              <a:rPr lang="en-US" dirty="0"/>
              <a:t>We can concatenate multiple strings in a single statement.</a:t>
            </a:r>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5051702" y="4710282"/>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 https://discoversdkcdn.azureedge.net/postscontent/typeScript/operators in typescript.png</a:t>
            </a:r>
          </a:p>
        </p:txBody>
      </p:sp>
      <p:pic>
        <p:nvPicPr>
          <p:cNvPr id="9" name="Picture 8" descr="Operators in TypeScript | DiscoverSDK Blog">
            <a:extLst>
              <a:ext uri="{FF2B5EF4-FFF2-40B4-BE49-F238E27FC236}">
                <a16:creationId xmlns:a16="http://schemas.microsoft.com/office/drawing/2014/main" id="{D4FF9B98-B27F-B45C-38B7-0F68A9B0CF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87199"/>
            <a:ext cx="4572000" cy="2232638"/>
          </a:xfrm>
          <a:prstGeom prst="rect">
            <a:avLst/>
          </a:prstGeom>
          <a:noFill/>
          <a:ln>
            <a:noFill/>
          </a:ln>
        </p:spPr>
      </p:pic>
    </p:spTree>
    <p:extLst>
      <p:ext uri="{BB962C8B-B14F-4D97-AF65-F5344CB8AC3E}">
        <p14:creationId xmlns:p14="http://schemas.microsoft.com/office/powerpoint/2010/main" val="41442588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Typescript Operator</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 Operators</a:t>
            </a: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r>
              <a:rPr lang="en-US" dirty="0"/>
              <a:t>There are a collection of operators available which can assist you when working with objects in TypeScript. </a:t>
            </a:r>
          </a:p>
          <a:p>
            <a:r>
              <a:rPr lang="en-US" dirty="0"/>
              <a:t>Operators such as </a:t>
            </a:r>
            <a:r>
              <a:rPr lang="en-US" dirty="0" err="1"/>
              <a:t>typeof</a:t>
            </a:r>
            <a:r>
              <a:rPr lang="en-US" dirty="0"/>
              <a:t>, </a:t>
            </a:r>
            <a:r>
              <a:rPr lang="en-US" dirty="0" err="1"/>
              <a:t>instanceof</a:t>
            </a:r>
            <a:r>
              <a:rPr lang="en-US" dirty="0"/>
              <a:t>, in, and delete are the examples of Type operator. </a:t>
            </a:r>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5051702" y="4710282"/>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://cdn.educba.com/academy/</a:t>
            </a:r>
            <a:r>
              <a:rPr lang="en-IN" dirty="0" err="1"/>
              <a:t>wp</a:t>
            </a:r>
            <a:r>
              <a:rPr lang="en-IN" dirty="0"/>
              <a:t>-content/uploads/2019/12/typescript-operators1.jpg</a:t>
            </a:r>
          </a:p>
        </p:txBody>
      </p:sp>
      <p:pic>
        <p:nvPicPr>
          <p:cNvPr id="7172" name="Picture 4" descr="TypeScript Operators | 8 Awesome Types of Operators in TypeScript">
            <a:extLst>
              <a:ext uri="{FF2B5EF4-FFF2-40B4-BE49-F238E27FC236}">
                <a16:creationId xmlns:a16="http://schemas.microsoft.com/office/drawing/2014/main" id="{7CD58F3A-6380-908A-6C0E-CBCFECD71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3334" y="1279508"/>
            <a:ext cx="4570666" cy="2446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2630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 Script String &amp; Tuple, Oops</a:t>
            </a:r>
            <a:endParaRPr lang="en-IN"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TypeScript String</a:t>
            </a:r>
            <a:endParaRPr lang="en-IN"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r>
              <a:rPr lang="en-US" dirty="0"/>
              <a:t>In TypeScript, the string is an object which represents the sequence of character values. </a:t>
            </a:r>
          </a:p>
          <a:p>
            <a:r>
              <a:rPr lang="en-US" dirty="0"/>
              <a:t>It is a primitive data type which is used to store text data. </a:t>
            </a:r>
          </a:p>
          <a:p>
            <a:r>
              <a:rPr lang="en-US" dirty="0"/>
              <a:t>The string values are surrounded by single quotation mark or double quotation mark. </a:t>
            </a:r>
          </a:p>
          <a:p>
            <a:r>
              <a:rPr lang="en-US" dirty="0"/>
              <a:t>An array of characters works the same as a string.</a:t>
            </a:r>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5051702" y="4710282"/>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://cdn.educba.com/academy/</a:t>
            </a:r>
            <a:r>
              <a:rPr lang="en-IN" dirty="0" err="1"/>
              <a:t>wp</a:t>
            </a:r>
            <a:r>
              <a:rPr lang="en-IN" dirty="0"/>
              <a:t>-content/uploads/2021/01/TypeScript-String.jpg</a:t>
            </a:r>
          </a:p>
        </p:txBody>
      </p:sp>
      <p:pic>
        <p:nvPicPr>
          <p:cNvPr id="9218" name="Picture 2" descr="TypeScript String | Complete Guide to TypeScript String">
            <a:extLst>
              <a:ext uri="{FF2B5EF4-FFF2-40B4-BE49-F238E27FC236}">
                <a16:creationId xmlns:a16="http://schemas.microsoft.com/office/drawing/2014/main" id="{98E60F54-2F57-1C06-809C-20C2701794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60"/>
          <a:stretch/>
        </p:blipFill>
        <p:spPr bwMode="auto">
          <a:xfrm>
            <a:off x="4572001" y="1485575"/>
            <a:ext cx="457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1654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 Script String &amp; Tuple, Oops</a:t>
            </a:r>
            <a:endParaRPr lang="en-IN"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TypeScript Tuple</a:t>
            </a:r>
            <a:endParaRPr lang="en-IN" dirty="0"/>
          </a:p>
        </p:txBody>
      </p:sp>
      <p:sp>
        <p:nvSpPr>
          <p:cNvPr id="84" name="Google Shape;84;p16"/>
          <p:cNvSpPr txBox="1">
            <a:spLocks noGrp="1"/>
          </p:cNvSpPr>
          <p:nvPr>
            <p:ph type="body" idx="2"/>
          </p:nvPr>
        </p:nvSpPr>
        <p:spPr>
          <a:xfrm>
            <a:off x="358175" y="2494561"/>
            <a:ext cx="3837000" cy="1753800"/>
          </a:xfrm>
          <a:prstGeom prst="rect">
            <a:avLst/>
          </a:prstGeom>
        </p:spPr>
        <p:txBody>
          <a:bodyPr spcFirstLastPara="1" wrap="square" lIns="91425" tIns="91425" rIns="91425" bIns="91425" anchor="ctr" anchorCtr="0">
            <a:noAutofit/>
          </a:bodyPr>
          <a:lstStyle/>
          <a:p>
            <a:r>
              <a:rPr lang="en-US" dirty="0"/>
              <a:t>A tuple is a data type which can be used like any other variables. </a:t>
            </a:r>
          </a:p>
          <a:p>
            <a:r>
              <a:rPr lang="en-US" dirty="0"/>
              <a:t>It represents the heterogeneous collection of values and can also be passed as parameters in a function call.</a:t>
            </a:r>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5051702" y="4710282"/>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://cdn.educba.com/academy/</a:t>
            </a:r>
            <a:r>
              <a:rPr lang="en-IN" dirty="0" err="1"/>
              <a:t>wp</a:t>
            </a:r>
            <a:r>
              <a:rPr lang="en-IN" dirty="0"/>
              <a:t>-content/uploads/2020/12/TypeScript-tuple.jpg</a:t>
            </a:r>
          </a:p>
        </p:txBody>
      </p:sp>
      <p:pic>
        <p:nvPicPr>
          <p:cNvPr id="10242" name="Picture 2" descr="TypeScript tuple | Learn the Concept of the tuple in TypeScript">
            <a:extLst>
              <a:ext uri="{FF2B5EF4-FFF2-40B4-BE49-F238E27FC236}">
                <a16:creationId xmlns:a16="http://schemas.microsoft.com/office/drawing/2014/main" id="{60422D86-90AA-B0E7-C23A-6552022EA2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60"/>
          <a:stretch/>
        </p:blipFill>
        <p:spPr bwMode="auto">
          <a:xfrm>
            <a:off x="4572000" y="1354900"/>
            <a:ext cx="457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380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TypeScript Tuple</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Accessing tuple Elements</a:t>
            </a:r>
            <a:endParaRPr lang="en-IN" dirty="0"/>
          </a:p>
        </p:txBody>
      </p:sp>
      <p:sp>
        <p:nvSpPr>
          <p:cNvPr id="84" name="Google Shape;84;p16"/>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r>
              <a:rPr lang="en-US" dirty="0"/>
              <a:t>We can read or access the fields of a tuple by using the index, which is the same as an array. </a:t>
            </a:r>
          </a:p>
          <a:p>
            <a:r>
              <a:rPr lang="en-US" dirty="0"/>
              <a:t>In Tuple, the index starts from zero.</a:t>
            </a:r>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4572001" y="4710281"/>
            <a:ext cx="4377266" cy="28505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Source: HTTPs://cdn.educba.com/academy/wp-content/uploads/2020/12/TypeScript-tuple.jpg</a:t>
            </a:r>
          </a:p>
        </p:txBody>
      </p:sp>
      <p:pic>
        <p:nvPicPr>
          <p:cNvPr id="10242" name="Picture 2" descr="TypeScript tuple | Learn the Concept of the tuple in TypeScript">
            <a:extLst>
              <a:ext uri="{FF2B5EF4-FFF2-40B4-BE49-F238E27FC236}">
                <a16:creationId xmlns:a16="http://schemas.microsoft.com/office/drawing/2014/main" id="{60422D86-90AA-B0E7-C23A-6552022EA2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60"/>
          <a:stretch/>
        </p:blipFill>
        <p:spPr bwMode="auto">
          <a:xfrm>
            <a:off x="4572000" y="1460660"/>
            <a:ext cx="457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927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 Script String &amp; Tuple, Oops</a:t>
            </a:r>
            <a:endParaRPr lang="en-IN"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Operations on Tuple</a:t>
            </a:r>
            <a:endParaRPr lang="en-IN"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r>
              <a:rPr lang="en-US" dirty="0"/>
              <a:t>A tuple has two operations:</a:t>
            </a:r>
          </a:p>
          <a:p>
            <a:pPr lvl="1"/>
            <a:r>
              <a:rPr lang="en-US" dirty="0"/>
              <a:t>Push()</a:t>
            </a:r>
          </a:p>
          <a:p>
            <a:pPr lvl="1"/>
            <a:r>
              <a:rPr lang="en-US" dirty="0"/>
              <a:t>Pop()</a:t>
            </a:r>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4741333" y="4718748"/>
            <a:ext cx="4190999" cy="25118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a:t>
            </a:r>
            <a:r>
              <a:rPr lang="en-IN" dirty="0" err="1"/>
              <a:t>Source:https</a:t>
            </a:r>
            <a:r>
              <a:rPr lang="en-IN" dirty="0"/>
              <a:t>://cdn.educba.com/academy/</a:t>
            </a:r>
            <a:r>
              <a:rPr lang="en-IN" dirty="0" err="1"/>
              <a:t>wp</a:t>
            </a:r>
            <a:r>
              <a:rPr lang="en-IN" dirty="0"/>
              <a:t>-content/uploads/2020/12/TypeScript-tuple.jpg</a:t>
            </a:r>
          </a:p>
        </p:txBody>
      </p:sp>
      <p:pic>
        <p:nvPicPr>
          <p:cNvPr id="10242" name="Picture 2" descr="TypeScript tuple | Learn the Concept of the tuple in TypeScript">
            <a:extLst>
              <a:ext uri="{FF2B5EF4-FFF2-40B4-BE49-F238E27FC236}">
                <a16:creationId xmlns:a16="http://schemas.microsoft.com/office/drawing/2014/main" id="{60422D86-90AA-B0E7-C23A-6552022EA2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60"/>
          <a:stretch/>
        </p:blipFill>
        <p:spPr bwMode="auto">
          <a:xfrm>
            <a:off x="4572001" y="1381125"/>
            <a:ext cx="457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55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 to mean stack</a:t>
            </a:r>
            <a:endParaRP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a:t>MEAN Stack Components</a:t>
            </a:r>
          </a:p>
        </p:txBody>
      </p:sp>
      <p:sp>
        <p:nvSpPr>
          <p:cNvPr id="75" name="Google Shape;75;p15"/>
          <p:cNvSpPr txBox="1">
            <a:spLocks noGrp="1"/>
          </p:cNvSpPr>
          <p:nvPr>
            <p:ph type="body" idx="2"/>
          </p:nvPr>
        </p:nvSpPr>
        <p:spPr>
          <a:xfrm>
            <a:off x="358175" y="2421250"/>
            <a:ext cx="3837000" cy="3197352"/>
          </a:xfrm>
          <a:prstGeom prst="rect">
            <a:avLst/>
          </a:prstGeom>
        </p:spPr>
        <p:txBody>
          <a:bodyPr spcFirstLastPara="1" wrap="square" lIns="91425" tIns="91425" rIns="91425" bIns="91425" anchor="ctr" anchorCtr="0">
            <a:noAutofit/>
          </a:bodyPr>
          <a:lstStyle/>
          <a:p>
            <a:r>
              <a:rPr lang="en-IN" dirty="0"/>
              <a:t>MEAN stack architecture supports the MVC.</a:t>
            </a:r>
          </a:p>
          <a:p>
            <a:r>
              <a:rPr lang="en-IN" dirty="0"/>
              <a:t>The MEAN components are free and open-source.</a:t>
            </a:r>
          </a:p>
          <a:p>
            <a:r>
              <a:rPr lang="en-IN" dirty="0"/>
              <a:t>It is flexible to understand and easy to use.</a:t>
            </a:r>
          </a:p>
          <a:p>
            <a:r>
              <a:rPr lang="en-IN" dirty="0"/>
              <a:t>It helps the developers to customize as per the requirement.</a:t>
            </a:r>
          </a:p>
          <a:p>
            <a:endParaRPr lang="en-IN" dirty="0"/>
          </a:p>
          <a:p>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https://www.educative.io/edpresso/what-is-mean-stack</a:t>
            </a:r>
            <a:endParaRPr lang="en-IN"/>
          </a:p>
          <a:p>
            <a:pPr marL="0" indent="0">
              <a:spcAft>
                <a:spcPts val="1600"/>
              </a:spcAft>
              <a:buNone/>
            </a:pPr>
            <a:endParaRPr/>
          </a:p>
        </p:txBody>
      </p:sp>
      <p:pic>
        <p:nvPicPr>
          <p:cNvPr id="3" name="Picture 2">
            <a:extLst>
              <a:ext uri="{FF2B5EF4-FFF2-40B4-BE49-F238E27FC236}">
                <a16:creationId xmlns:a16="http://schemas.microsoft.com/office/drawing/2014/main" id="{E3C7A53F-9189-231B-E2E9-1A3B2058DEF8}"/>
              </a:ext>
            </a:extLst>
          </p:cNvPr>
          <p:cNvPicPr>
            <a:picLocks noChangeAspect="1"/>
          </p:cNvPicPr>
          <p:nvPr/>
        </p:nvPicPr>
        <p:blipFill>
          <a:blip r:embed="rId4"/>
          <a:stretch>
            <a:fillRect/>
          </a:stretch>
        </p:blipFill>
        <p:spPr>
          <a:xfrm>
            <a:off x="4572000" y="2034022"/>
            <a:ext cx="4572000" cy="2253773"/>
          </a:xfrm>
          <a:prstGeom prst="rect">
            <a:avLst/>
          </a:prstGeom>
        </p:spPr>
      </p:pic>
    </p:spTree>
    <p:extLst>
      <p:ext uri="{BB962C8B-B14F-4D97-AF65-F5344CB8AC3E}">
        <p14:creationId xmlns:p14="http://schemas.microsoft.com/office/powerpoint/2010/main" val="3820435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 Script String &amp; Tuple, Oops</a:t>
            </a:r>
            <a:endParaRPr lang="en-IN"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Operations on Tuple</a:t>
            </a:r>
            <a:endParaRPr lang="en-IN" dirty="0"/>
          </a:p>
        </p:txBody>
      </p:sp>
      <p:sp>
        <p:nvSpPr>
          <p:cNvPr id="84" name="Google Shape;84;p16"/>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r>
              <a:rPr lang="en-US" dirty="0"/>
              <a:t>A tuple has two operations:</a:t>
            </a:r>
          </a:p>
          <a:p>
            <a:pPr lvl="1"/>
            <a:r>
              <a:rPr lang="en-US" dirty="0"/>
              <a:t>Push(): The push operation is used to add an element to the tuple.</a:t>
            </a:r>
          </a:p>
          <a:p>
            <a:pPr lvl="1"/>
            <a:r>
              <a:rPr lang="en-US" dirty="0"/>
              <a:t>Pop(): The pop operation is used to remove an element from the tuple.</a:t>
            </a:r>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4690533" y="4710282"/>
            <a:ext cx="4301067" cy="31891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a:t>
            </a:r>
            <a:r>
              <a:rPr lang="en-IN" dirty="0" err="1"/>
              <a:t>Source:https</a:t>
            </a:r>
            <a:r>
              <a:rPr lang="en-IN" dirty="0"/>
              <a:t>://cdn.educba.com/academy/</a:t>
            </a:r>
            <a:r>
              <a:rPr lang="en-IN" dirty="0" err="1"/>
              <a:t>wp</a:t>
            </a:r>
            <a:r>
              <a:rPr lang="en-IN" dirty="0"/>
              <a:t>-content/uploads/2020/12/TypeScript-tuple.jpg</a:t>
            </a:r>
          </a:p>
        </p:txBody>
      </p:sp>
      <p:pic>
        <p:nvPicPr>
          <p:cNvPr id="10242" name="Picture 2" descr="TypeScript tuple | Learn the Concept of the tuple in TypeScript">
            <a:extLst>
              <a:ext uri="{FF2B5EF4-FFF2-40B4-BE49-F238E27FC236}">
                <a16:creationId xmlns:a16="http://schemas.microsoft.com/office/drawing/2014/main" id="{60422D86-90AA-B0E7-C23A-6552022EA2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60"/>
          <a:stretch/>
        </p:blipFill>
        <p:spPr bwMode="auto">
          <a:xfrm>
            <a:off x="4572001" y="1567375"/>
            <a:ext cx="457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621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TypeScript Tuple</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Update or Modify the Tuple Elements</a:t>
            </a:r>
            <a:endParaRPr lang="en-IN" dirty="0"/>
          </a:p>
        </p:txBody>
      </p:sp>
      <p:sp>
        <p:nvSpPr>
          <p:cNvPr id="84" name="Google Shape;84;p16"/>
          <p:cNvSpPr txBox="1">
            <a:spLocks noGrp="1"/>
          </p:cNvSpPr>
          <p:nvPr>
            <p:ph type="body" idx="2"/>
          </p:nvPr>
        </p:nvSpPr>
        <p:spPr>
          <a:xfrm>
            <a:off x="358175" y="2514296"/>
            <a:ext cx="3837000" cy="1753800"/>
          </a:xfrm>
          <a:prstGeom prst="rect">
            <a:avLst/>
          </a:prstGeom>
        </p:spPr>
        <p:txBody>
          <a:bodyPr spcFirstLastPara="1" wrap="square" lIns="91425" tIns="91425" rIns="91425" bIns="91425" anchor="ctr" anchorCtr="0">
            <a:noAutofit/>
          </a:bodyPr>
          <a:lstStyle/>
          <a:p>
            <a:r>
              <a:rPr lang="en-US" dirty="0"/>
              <a:t>Tuples are mutable, which means we can update or change the values of tuple elements. To modify the fields of a Tuple, we need to use the index of the fields and assignment operator.</a:t>
            </a:r>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4817533" y="4710281"/>
            <a:ext cx="4182534" cy="25118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://cdn.educba.com/academy/</a:t>
            </a:r>
            <a:r>
              <a:rPr lang="en-IN" dirty="0" err="1"/>
              <a:t>wp</a:t>
            </a:r>
            <a:r>
              <a:rPr lang="en-IN" dirty="0"/>
              <a:t>-content/uploads/2020/12/TypeScript-tuple.jpg</a:t>
            </a:r>
          </a:p>
        </p:txBody>
      </p:sp>
      <p:pic>
        <p:nvPicPr>
          <p:cNvPr id="10242" name="Picture 2" descr="TypeScript tuple | Learn the Concept of the tuple in TypeScript">
            <a:extLst>
              <a:ext uri="{FF2B5EF4-FFF2-40B4-BE49-F238E27FC236}">
                <a16:creationId xmlns:a16="http://schemas.microsoft.com/office/drawing/2014/main" id="{60422D86-90AA-B0E7-C23A-6552022EA2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60"/>
          <a:stretch/>
        </p:blipFill>
        <p:spPr bwMode="auto">
          <a:xfrm>
            <a:off x="4572001" y="1381125"/>
            <a:ext cx="457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371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TypeScript Tuple</a:t>
            </a:r>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Clear the fields of a Tuple</a:t>
            </a:r>
            <a:endParaRPr lang="en-IN"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r>
              <a:rPr lang="en-US" dirty="0"/>
              <a:t>We cannot delete the tuple variable, but its fields could be cleared. </a:t>
            </a:r>
          </a:p>
          <a:p>
            <a:r>
              <a:rPr lang="en-US" dirty="0"/>
              <a:t>To clear the fields of a tuple, assign it with an empty set of tuple field</a:t>
            </a:r>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4639733" y="4710282"/>
            <a:ext cx="4377267" cy="26811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a:t>
            </a:r>
            <a:r>
              <a:rPr lang="en-IN" dirty="0" err="1"/>
              <a:t>Source:https</a:t>
            </a:r>
            <a:r>
              <a:rPr lang="en-IN" dirty="0"/>
              <a:t>://cdn.educba.com/academy/</a:t>
            </a:r>
            <a:r>
              <a:rPr lang="en-IN" dirty="0" err="1"/>
              <a:t>wp</a:t>
            </a:r>
            <a:r>
              <a:rPr lang="en-IN" dirty="0"/>
              <a:t>-content/uploads/2020/12/TypeScript-tuple.jpg</a:t>
            </a:r>
          </a:p>
        </p:txBody>
      </p:sp>
      <p:pic>
        <p:nvPicPr>
          <p:cNvPr id="10242" name="Picture 2" descr="TypeScript tuple | Learn the Concept of the tuple in TypeScript">
            <a:extLst>
              <a:ext uri="{FF2B5EF4-FFF2-40B4-BE49-F238E27FC236}">
                <a16:creationId xmlns:a16="http://schemas.microsoft.com/office/drawing/2014/main" id="{60422D86-90AA-B0E7-C23A-6552022EA2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60"/>
          <a:stretch/>
        </p:blipFill>
        <p:spPr bwMode="auto">
          <a:xfrm>
            <a:off x="4572000" y="1354900"/>
            <a:ext cx="457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1959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 Script String &amp; Tuple, Oops</a:t>
            </a:r>
            <a:endParaRPr lang="en-IN"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Typescript OOPS</a:t>
            </a:r>
            <a:endParaRPr lang="en-IN"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139700" indent="0">
              <a:buNone/>
            </a:pPr>
            <a:r>
              <a:rPr lang="en-US" dirty="0"/>
              <a:t>Object Oriented Programming or OOP is a programming paradigm that has four principles which are:</a:t>
            </a:r>
          </a:p>
          <a:p>
            <a:endParaRPr lang="en-US" dirty="0"/>
          </a:p>
          <a:p>
            <a:r>
              <a:rPr lang="en-US" dirty="0"/>
              <a:t>Inheritance,</a:t>
            </a:r>
          </a:p>
          <a:p>
            <a:r>
              <a:rPr lang="en-US" dirty="0"/>
              <a:t>Abstraction,</a:t>
            </a:r>
          </a:p>
          <a:p>
            <a:r>
              <a:rPr lang="en-US" dirty="0"/>
              <a:t>Polymorphism,</a:t>
            </a:r>
          </a:p>
          <a:p>
            <a:r>
              <a:rPr lang="en-US" dirty="0"/>
              <a:t>And Encapsulation.</a:t>
            </a:r>
          </a:p>
          <a:p>
            <a:endParaRPr lang="en-US" dirty="0"/>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4715933" y="4710281"/>
            <a:ext cx="4317999" cy="25118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a:t>
            </a:r>
            <a:r>
              <a:rPr lang="en-IN" dirty="0" err="1"/>
              <a:t>Source:https</a:t>
            </a:r>
            <a:r>
              <a:rPr lang="en-IN" dirty="0"/>
              <a:t>://cdn.educba.com/academy/</a:t>
            </a:r>
            <a:r>
              <a:rPr lang="en-IN" dirty="0" err="1"/>
              <a:t>wp</a:t>
            </a:r>
            <a:r>
              <a:rPr lang="en-IN" dirty="0"/>
              <a:t>-content/uploads/2021/01/TypeScript-String.jpg</a:t>
            </a:r>
          </a:p>
        </p:txBody>
      </p:sp>
      <p:pic>
        <p:nvPicPr>
          <p:cNvPr id="9218" name="Picture 2" descr="TypeScript String | Complete Guide to TypeScript String">
            <a:extLst>
              <a:ext uri="{FF2B5EF4-FFF2-40B4-BE49-F238E27FC236}">
                <a16:creationId xmlns:a16="http://schemas.microsoft.com/office/drawing/2014/main" id="{98E60F54-2F57-1C06-809C-20C2701794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060"/>
          <a:stretch/>
        </p:blipFill>
        <p:spPr bwMode="auto">
          <a:xfrm>
            <a:off x="4572001" y="1354900"/>
            <a:ext cx="457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2855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Object and Classes</a:t>
            </a:r>
            <a:endParaRPr lang="en-IN"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Creating classes</a:t>
            </a:r>
            <a:endParaRPr lang="en-IN" dirty="0"/>
          </a:p>
        </p:txBody>
      </p:sp>
      <p:sp>
        <p:nvSpPr>
          <p:cNvPr id="84" name="Google Shape;84;p16"/>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139700" indent="0">
              <a:buNone/>
            </a:pPr>
            <a:r>
              <a:rPr lang="en-US" dirty="0"/>
              <a:t>Use the class keyword to declare a class in TypeScript. The syntax for the same is given below −</a:t>
            </a:r>
          </a:p>
          <a:p>
            <a:pPr marL="139700" indent="0">
              <a:buNone/>
            </a:pPr>
            <a:r>
              <a:rPr lang="en-US" dirty="0"/>
              <a:t>Syntax</a:t>
            </a:r>
          </a:p>
          <a:p>
            <a:pPr marL="139700" indent="0">
              <a:buNone/>
            </a:pPr>
            <a:r>
              <a:rPr lang="en-US" dirty="0"/>
              <a:t>class </a:t>
            </a:r>
            <a:r>
              <a:rPr lang="en-US" dirty="0" err="1"/>
              <a:t>class_name</a:t>
            </a:r>
            <a:r>
              <a:rPr lang="en-US" dirty="0"/>
              <a:t> {</a:t>
            </a:r>
          </a:p>
          <a:p>
            <a:pPr marL="139700" indent="0">
              <a:buNone/>
            </a:pPr>
            <a:r>
              <a:rPr lang="en-US" dirty="0"/>
              <a:t>//class scope</a:t>
            </a:r>
          </a:p>
          <a:p>
            <a:pPr marL="139700" indent="0">
              <a:buNone/>
            </a:pPr>
            <a:r>
              <a:rPr lang="en-US" dirty="0"/>
              <a:t>}</a:t>
            </a:r>
          </a:p>
          <a:p>
            <a:endParaRPr lang="en-US" dirty="0"/>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4715933" y="4710280"/>
            <a:ext cx="4267200" cy="31891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 https://instil.co/static/bbc9de35a7b1d565aaec5974bd860ed5/00d43/Prototype.png</a:t>
            </a:r>
          </a:p>
        </p:txBody>
      </p:sp>
      <p:pic>
        <p:nvPicPr>
          <p:cNvPr id="11266" name="Picture 2" descr="TypeScript 4.3 - I object your honour! | Instil">
            <a:extLst>
              <a:ext uri="{FF2B5EF4-FFF2-40B4-BE49-F238E27FC236}">
                <a16:creationId xmlns:a16="http://schemas.microsoft.com/office/drawing/2014/main" id="{36285F64-BE17-9103-87DC-C8568EC3E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175" y="1174570"/>
            <a:ext cx="4568825" cy="2572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896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Inheritance &amp; Interface </a:t>
            </a:r>
            <a:endParaRPr lang="en-IN"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Interfaces &amp; Inheritance</a:t>
            </a:r>
            <a:endParaRPr lang="en-IN"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r>
              <a:rPr lang="en-US" dirty="0"/>
              <a:t>An interface can be extended by other interfaces. </a:t>
            </a:r>
          </a:p>
          <a:p>
            <a:r>
              <a:rPr lang="en-US" dirty="0"/>
              <a:t>In other words, an interface can inherit from other interface. </a:t>
            </a:r>
          </a:p>
          <a:p>
            <a:r>
              <a:rPr lang="en-US" dirty="0"/>
              <a:t>Typescript allows an interface to inherit from multiple interfaces.</a:t>
            </a:r>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4732867" y="4710281"/>
            <a:ext cx="4148666" cy="27658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a:t>
            </a:r>
            <a:r>
              <a:rPr lang="en-IN" dirty="0" err="1"/>
              <a:t>Source:https</a:t>
            </a:r>
            <a:r>
              <a:rPr lang="en-IN" dirty="0"/>
              <a:t>://www.tutorialspoint.com/typescript/images/interface_and_objects.jpg</a:t>
            </a:r>
          </a:p>
        </p:txBody>
      </p:sp>
      <p:pic>
        <p:nvPicPr>
          <p:cNvPr id="18434" name="Picture 2" descr="TypeScript - Interfaces">
            <a:extLst>
              <a:ext uri="{FF2B5EF4-FFF2-40B4-BE49-F238E27FC236}">
                <a16:creationId xmlns:a16="http://schemas.microsoft.com/office/drawing/2014/main" id="{45E3102A-6542-C207-51F2-F73026D34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32955"/>
            <a:ext cx="4572000" cy="2942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48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Inheritance &amp; Interface </a:t>
            </a:r>
            <a:endParaRPr lang="en-IN"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Interfaces &amp; Inheritance</a:t>
            </a:r>
            <a:endParaRPr lang="en-IN" dirty="0"/>
          </a:p>
        </p:txBody>
      </p:sp>
      <p:sp>
        <p:nvSpPr>
          <p:cNvPr id="84" name="Google Shape;84;p16"/>
          <p:cNvSpPr txBox="1">
            <a:spLocks noGrp="1"/>
          </p:cNvSpPr>
          <p:nvPr>
            <p:ph type="body" idx="2"/>
          </p:nvPr>
        </p:nvSpPr>
        <p:spPr>
          <a:xfrm>
            <a:off x="404224" y="2362992"/>
            <a:ext cx="3837000" cy="1753800"/>
          </a:xfrm>
          <a:prstGeom prst="rect">
            <a:avLst/>
          </a:prstGeom>
        </p:spPr>
        <p:txBody>
          <a:bodyPr spcFirstLastPara="1" wrap="square" lIns="91425" tIns="91425" rIns="91425" bIns="91425" anchor="ctr" anchorCtr="0">
            <a:noAutofit/>
          </a:bodyPr>
          <a:lstStyle/>
          <a:p>
            <a:r>
              <a:rPr lang="en-US" dirty="0"/>
              <a:t>Single Interface Inheritance</a:t>
            </a:r>
          </a:p>
          <a:p>
            <a:r>
              <a:rPr lang="en-US" dirty="0"/>
              <a:t>Multiple Interface Inheritance</a:t>
            </a:r>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4698999" y="4710281"/>
            <a:ext cx="4148667" cy="25965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Source: https://www.tutorialspoint.com/typescript/images/interface_and_objects.jpg</a:t>
            </a:r>
          </a:p>
        </p:txBody>
      </p:sp>
      <p:pic>
        <p:nvPicPr>
          <p:cNvPr id="18434" name="Picture 2" descr="TypeScript - Interfaces">
            <a:extLst>
              <a:ext uri="{FF2B5EF4-FFF2-40B4-BE49-F238E27FC236}">
                <a16:creationId xmlns:a16="http://schemas.microsoft.com/office/drawing/2014/main" id="{45E3102A-6542-C207-51F2-F73026D34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74697"/>
            <a:ext cx="4572000" cy="2942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646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Inheritance &amp; Interface </a:t>
            </a:r>
            <a:endParaRPr lang="en-IN"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Single Interface Inheritance</a:t>
            </a:r>
          </a:p>
        </p:txBody>
      </p:sp>
      <p:sp>
        <p:nvSpPr>
          <p:cNvPr id="84" name="Google Shape;84;p16"/>
          <p:cNvSpPr txBox="1">
            <a:spLocks noGrp="1"/>
          </p:cNvSpPr>
          <p:nvPr>
            <p:ph type="body" idx="2"/>
          </p:nvPr>
        </p:nvSpPr>
        <p:spPr>
          <a:xfrm>
            <a:off x="358175" y="2481404"/>
            <a:ext cx="3837000" cy="1753800"/>
          </a:xfrm>
          <a:prstGeom prst="rect">
            <a:avLst/>
          </a:prstGeom>
        </p:spPr>
        <p:txBody>
          <a:bodyPr spcFirstLastPara="1" wrap="square" lIns="91425" tIns="91425" rIns="91425" bIns="91425" anchor="ctr" anchorCtr="0">
            <a:noAutofit/>
          </a:bodyPr>
          <a:lstStyle/>
          <a:p>
            <a:r>
              <a:rPr lang="en-US" dirty="0"/>
              <a:t>Syntax:</a:t>
            </a:r>
          </a:p>
          <a:p>
            <a:pPr marL="139700" indent="0">
              <a:buNone/>
            </a:pPr>
            <a:r>
              <a:rPr lang="en-US" dirty="0" err="1"/>
              <a:t>Child_interface_name</a:t>
            </a:r>
            <a:r>
              <a:rPr lang="en-US" dirty="0"/>
              <a:t> extends </a:t>
            </a:r>
            <a:r>
              <a:rPr lang="en-US" dirty="0" err="1"/>
              <a:t>super_interface_name</a:t>
            </a:r>
            <a:endParaRPr lang="en-US" dirty="0"/>
          </a:p>
          <a:p>
            <a:pPr marL="139700" indent="0">
              <a:buNone/>
            </a:pPr>
            <a:endParaRPr lang="en-US" dirty="0"/>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4699000" y="4710281"/>
            <a:ext cx="4241800" cy="29351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 https://www.tutorialspoint.com/typescript/images/interface_and_objects.jpg</a:t>
            </a:r>
          </a:p>
        </p:txBody>
      </p:sp>
      <p:pic>
        <p:nvPicPr>
          <p:cNvPr id="18434" name="Picture 2" descr="TypeScript - Interfaces">
            <a:extLst>
              <a:ext uri="{FF2B5EF4-FFF2-40B4-BE49-F238E27FC236}">
                <a16:creationId xmlns:a16="http://schemas.microsoft.com/office/drawing/2014/main" id="{45E3102A-6542-C207-51F2-F73026D34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77100"/>
            <a:ext cx="4572000" cy="2942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2343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Inheritance &amp; Interface </a:t>
            </a:r>
            <a:endParaRPr lang="en-IN"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Single Interface Inheritance</a:t>
            </a:r>
          </a:p>
        </p:txBody>
      </p:sp>
      <p:sp>
        <p:nvSpPr>
          <p:cNvPr id="84" name="Google Shape;84;p16"/>
          <p:cNvSpPr txBox="1">
            <a:spLocks noGrp="1"/>
          </p:cNvSpPr>
          <p:nvPr>
            <p:ph type="body" idx="2"/>
          </p:nvPr>
        </p:nvSpPr>
        <p:spPr>
          <a:xfrm>
            <a:off x="358175" y="2543195"/>
            <a:ext cx="3837000" cy="1753800"/>
          </a:xfrm>
          <a:prstGeom prst="rect">
            <a:avLst/>
          </a:prstGeom>
        </p:spPr>
        <p:txBody>
          <a:bodyPr spcFirstLastPara="1" wrap="square" lIns="91425" tIns="91425" rIns="91425" bIns="91425" anchor="ctr" anchorCtr="0">
            <a:noAutofit/>
          </a:bodyPr>
          <a:lstStyle/>
          <a:p>
            <a:r>
              <a:rPr lang="en-US" dirty="0"/>
              <a:t>Syntax:</a:t>
            </a:r>
          </a:p>
          <a:p>
            <a:pPr lvl="1"/>
            <a:r>
              <a:rPr lang="en-US" dirty="0" err="1"/>
              <a:t>Child_interface_name</a:t>
            </a:r>
            <a:r>
              <a:rPr lang="en-US" dirty="0"/>
              <a:t> extends super_interface1_name,</a:t>
            </a:r>
          </a:p>
          <a:p>
            <a:pPr lvl="1"/>
            <a:r>
              <a:rPr lang="en-US" dirty="0"/>
              <a:t>super_interface2_name,…,</a:t>
            </a:r>
            <a:r>
              <a:rPr lang="en-US" dirty="0" err="1"/>
              <a:t>super_interfaceN_name</a:t>
            </a:r>
            <a:endParaRPr lang="en-US" dirty="0"/>
          </a:p>
        </p:txBody>
      </p:sp>
      <p:sp>
        <p:nvSpPr>
          <p:cNvPr id="8" name="Google Shape;85;p16">
            <a:extLst>
              <a:ext uri="{FF2B5EF4-FFF2-40B4-BE49-F238E27FC236}">
                <a16:creationId xmlns:a16="http://schemas.microsoft.com/office/drawing/2014/main" id="{F5D70E78-9B82-2638-1783-4EA517340756}"/>
              </a:ext>
            </a:extLst>
          </p:cNvPr>
          <p:cNvSpPr txBox="1">
            <a:spLocks noGrp="1"/>
          </p:cNvSpPr>
          <p:nvPr>
            <p:ph type="body" idx="3"/>
          </p:nvPr>
        </p:nvSpPr>
        <p:spPr>
          <a:xfrm>
            <a:off x="4572000" y="4710281"/>
            <a:ext cx="4368800" cy="23425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a:t>
            </a:r>
            <a:r>
              <a:rPr lang="en-IN" dirty="0" err="1"/>
              <a:t>Source:https</a:t>
            </a:r>
            <a:r>
              <a:rPr lang="en-IN" dirty="0"/>
              <a:t>://www.tutorialspoint.com/typescript/images/interface_and_objects.jpg</a:t>
            </a:r>
          </a:p>
        </p:txBody>
      </p:sp>
      <p:pic>
        <p:nvPicPr>
          <p:cNvPr id="18434" name="Picture 2" descr="TypeScript - Interfaces">
            <a:extLst>
              <a:ext uri="{FF2B5EF4-FFF2-40B4-BE49-F238E27FC236}">
                <a16:creationId xmlns:a16="http://schemas.microsoft.com/office/drawing/2014/main" id="{45E3102A-6542-C207-51F2-F73026D34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354900"/>
            <a:ext cx="4572000" cy="2942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8597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a:t>
            </a:r>
            <a:r>
              <a:rPr lang="en-IN" dirty="0" err="1"/>
              <a:t>js</a:t>
            </a:r>
            <a:r>
              <a:rPr lang="en-IN" dirty="0"/>
              <a:t> Child Component </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Advantages of Components:</a:t>
            </a:r>
            <a:endParaRPr dirty="0"/>
          </a:p>
        </p:txBody>
      </p:sp>
      <p:sp>
        <p:nvSpPr>
          <p:cNvPr id="92" name="Google Shape;92;p17"/>
          <p:cNvSpPr txBox="1">
            <a:spLocks noGrp="1"/>
          </p:cNvSpPr>
          <p:nvPr>
            <p:ph type="body" idx="2"/>
          </p:nvPr>
        </p:nvSpPr>
        <p:spPr>
          <a:xfrm>
            <a:off x="358175" y="251424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simpler configuration than plain directives</a:t>
            </a:r>
          </a:p>
          <a:p>
            <a:r>
              <a:rPr lang="en-US" dirty="0"/>
              <a:t>promote sane defaults and best practices</a:t>
            </a:r>
          </a:p>
          <a:p>
            <a:r>
              <a:rPr lang="en-US" dirty="0"/>
              <a:t>optimized for component-based architecture</a:t>
            </a:r>
          </a:p>
          <a:p>
            <a:r>
              <a:rPr lang="en-US" dirty="0"/>
              <a:t>writing component directives will make it easier to upgrade to Angular</a:t>
            </a:r>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4690533" y="4772274"/>
            <a:ext cx="4140200" cy="2569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Source: https://miro.medium.com/max/1400/1*_GApyQ-Q3A45KWl8ImbLbw.png </a:t>
            </a:r>
            <a:endParaRPr dirty="0"/>
          </a:p>
        </p:txBody>
      </p:sp>
      <p:pic>
        <p:nvPicPr>
          <p:cNvPr id="19458" name="Picture 2" descr="Sharing data between components in Angular. | by Onejohi | Medium">
            <a:extLst>
              <a:ext uri="{FF2B5EF4-FFF2-40B4-BE49-F238E27FC236}">
                <a16:creationId xmlns:a16="http://schemas.microsoft.com/office/drawing/2014/main" id="{32103489-1818-9B0D-7D49-844DCCDB2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86623"/>
            <a:ext cx="4572000" cy="21414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 to mean stack</a:t>
            </a:r>
            <a:endParaRP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a:t>Benefits of using Mean Stack</a:t>
            </a:r>
          </a:p>
        </p:txBody>
      </p:sp>
      <p:sp>
        <p:nvSpPr>
          <p:cNvPr id="75" name="Google Shape;75;p15"/>
          <p:cNvSpPr txBox="1">
            <a:spLocks noGrp="1"/>
          </p:cNvSpPr>
          <p:nvPr>
            <p:ph type="body" idx="2"/>
          </p:nvPr>
        </p:nvSpPr>
        <p:spPr>
          <a:xfrm>
            <a:off x="358175" y="2208775"/>
            <a:ext cx="3837000" cy="3197352"/>
          </a:xfrm>
          <a:prstGeom prst="rect">
            <a:avLst/>
          </a:prstGeom>
        </p:spPr>
        <p:txBody>
          <a:bodyPr spcFirstLastPara="1" wrap="square" lIns="91425" tIns="91425" rIns="91425" bIns="91425" anchor="ctr" anchorCtr="0">
            <a:noAutofit/>
          </a:bodyPr>
          <a:lstStyle/>
          <a:p>
            <a:r>
              <a:rPr lang="en-IN" dirty="0"/>
              <a:t>MEAN makes the switching between client and server easier</a:t>
            </a:r>
          </a:p>
          <a:p>
            <a:r>
              <a:rPr lang="en-IN" dirty="0"/>
              <a:t>Isomorphic Coding is possible with MEAN</a:t>
            </a:r>
          </a:p>
          <a:p>
            <a:r>
              <a:rPr lang="en-IN" dirty="0"/>
              <a:t>Highly Flexible</a:t>
            </a:r>
          </a:p>
          <a:p>
            <a:r>
              <a:rPr lang="en-IN" dirty="0"/>
              <a:t>MEAN uses JSON</a:t>
            </a:r>
          </a:p>
          <a:p>
            <a:r>
              <a:rPr lang="en-IN" dirty="0"/>
              <a:t>Cost effective</a:t>
            </a:r>
          </a:p>
          <a:p>
            <a:r>
              <a:rPr lang="en-IN" dirty="0"/>
              <a:t>High Speed and Reusability</a:t>
            </a:r>
          </a:p>
          <a:p>
            <a:r>
              <a:rPr lang="en-IN" dirty="0"/>
              <a:t>Open Source and Cloud Compatible</a:t>
            </a:r>
          </a:p>
          <a:p>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 </a:t>
            </a:r>
            <a:r>
              <a:rPr lang="en-IN">
                <a:hlinkClick r:id="rId3"/>
              </a:rPr>
              <a:t>https://www.amarinfotech.com/wp-content/uploads/2018/05/Mean-Stack-App-Development-Advantages.png</a:t>
            </a:r>
            <a:endParaRPr lang="en-IN"/>
          </a:p>
          <a:p>
            <a:pPr marL="0" indent="0">
              <a:spcAft>
                <a:spcPts val="1600"/>
              </a:spcAft>
              <a:buNone/>
            </a:pPr>
            <a:endParaRPr/>
          </a:p>
        </p:txBody>
      </p:sp>
      <p:pic>
        <p:nvPicPr>
          <p:cNvPr id="2050" name="Picture 2">
            <a:extLst>
              <a:ext uri="{FF2B5EF4-FFF2-40B4-BE49-F238E27FC236}">
                <a16:creationId xmlns:a16="http://schemas.microsoft.com/office/drawing/2014/main" id="{18507FFF-D8F9-FD51-06A5-DB4CB54F7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399" y="1354900"/>
            <a:ext cx="4639737" cy="288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8188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a:t>
            </a:r>
            <a:r>
              <a:rPr lang="en-IN" dirty="0" err="1"/>
              <a:t>js</a:t>
            </a:r>
            <a:r>
              <a:rPr lang="en-IN" dirty="0"/>
              <a:t> Child Component </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When not to use Components:</a:t>
            </a:r>
            <a:endParaRPr dirty="0"/>
          </a:p>
        </p:txBody>
      </p:sp>
      <p:sp>
        <p:nvSpPr>
          <p:cNvPr id="92" name="Google Shape;92;p17"/>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For directives that need to perform actions in compile and pre-link functions, because they aren't available</a:t>
            </a:r>
          </a:p>
          <a:p>
            <a:r>
              <a:rPr lang="en-US" dirty="0"/>
              <a:t>when you need advanced directive definition options like priority, terminal, multi-element</a:t>
            </a:r>
          </a:p>
          <a:p>
            <a:r>
              <a:rPr lang="en-US" dirty="0"/>
              <a:t>when you want a directive that is triggered by an attribute or CSS class, rather than an element</a:t>
            </a:r>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4682067" y="4696074"/>
            <a:ext cx="4157133" cy="23999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Source: https://miro.medium.com/max/1400/1*_GApyQ-Q3A45KWl8ImbLbw.png </a:t>
            </a:r>
            <a:endParaRPr dirty="0"/>
          </a:p>
        </p:txBody>
      </p:sp>
      <p:pic>
        <p:nvPicPr>
          <p:cNvPr id="19458" name="Picture 2" descr="Sharing data between components in Angular. | by Onejohi | Medium">
            <a:extLst>
              <a:ext uri="{FF2B5EF4-FFF2-40B4-BE49-F238E27FC236}">
                <a16:creationId xmlns:a16="http://schemas.microsoft.com/office/drawing/2014/main" id="{32103489-1818-9B0D-7D49-844DCCDB2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86623"/>
            <a:ext cx="4572000" cy="214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961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a:t>
            </a:r>
            <a:r>
              <a:rPr lang="en-IN" dirty="0" err="1"/>
              <a:t>js</a:t>
            </a:r>
            <a:r>
              <a:rPr lang="en-IN" dirty="0"/>
              <a:t> Child Component </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Creating and configuring a Component</a:t>
            </a:r>
            <a:endParaRPr dirty="0"/>
          </a:p>
        </p:txBody>
      </p:sp>
      <p:sp>
        <p:nvSpPr>
          <p:cNvPr id="92" name="Google Shape;92;p17"/>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r>
              <a:rPr lang="en-US" dirty="0"/>
              <a:t>Components can be registered using the .component() method of an AngularJS module (returned by </a:t>
            </a:r>
            <a:r>
              <a:rPr lang="en-US" dirty="0" err="1"/>
              <a:t>angular.module</a:t>
            </a:r>
            <a:r>
              <a:rPr lang="en-US" dirty="0"/>
              <a:t>()).</a:t>
            </a:r>
            <a:endParaRPr dirty="0"/>
          </a:p>
        </p:txBody>
      </p:sp>
      <p:sp>
        <p:nvSpPr>
          <p:cNvPr id="93" name="Google Shape;93;p17"/>
          <p:cNvSpPr txBox="1">
            <a:spLocks noGrp="1"/>
          </p:cNvSpPr>
          <p:nvPr>
            <p:ph type="body" idx="3"/>
          </p:nvPr>
        </p:nvSpPr>
        <p:spPr>
          <a:xfrm>
            <a:off x="4758267" y="4636809"/>
            <a:ext cx="4064000" cy="24845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Source: https://miro.medium.com/max/1400/1*_GApyQ-Q3A45KWl8ImbLbw.png </a:t>
            </a:r>
            <a:endParaRPr dirty="0"/>
          </a:p>
        </p:txBody>
      </p:sp>
      <p:pic>
        <p:nvPicPr>
          <p:cNvPr id="19458" name="Picture 2" descr="Sharing data between components in Angular. | by Onejohi | Medium">
            <a:extLst>
              <a:ext uri="{FF2B5EF4-FFF2-40B4-BE49-F238E27FC236}">
                <a16:creationId xmlns:a16="http://schemas.microsoft.com/office/drawing/2014/main" id="{32103489-1818-9B0D-7D49-844DCCDB2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86623"/>
            <a:ext cx="4572000" cy="214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427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a:t>
            </a:r>
            <a:r>
              <a:rPr lang="en-IN" dirty="0" err="1"/>
              <a:t>js</a:t>
            </a:r>
            <a:r>
              <a:rPr lang="en-IN" dirty="0"/>
              <a:t> Child Component </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Component-based application architecture</a:t>
            </a:r>
            <a:endParaRPr dirty="0"/>
          </a:p>
        </p:txBody>
      </p:sp>
      <p:sp>
        <p:nvSpPr>
          <p:cNvPr id="92" name="Google Shape;92;p17"/>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Components have a well-defined public API - Inputs and Outputs: </a:t>
            </a:r>
          </a:p>
          <a:p>
            <a:r>
              <a:rPr lang="en-US" dirty="0"/>
              <a:t>However, scope isolation only goes so far, because AngularJS uses two-way binding. </a:t>
            </a:r>
          </a:p>
          <a:p>
            <a:r>
              <a:rPr lang="en-US" dirty="0"/>
              <a:t>So if you pass an object to a component like this - bindings: {item: '='}, and modify one of its properties, the change will be reflected in the parent component. </a:t>
            </a:r>
            <a:endParaRPr dirty="0"/>
          </a:p>
        </p:txBody>
      </p:sp>
      <p:sp>
        <p:nvSpPr>
          <p:cNvPr id="93" name="Google Shape;93;p17"/>
          <p:cNvSpPr txBox="1">
            <a:spLocks noGrp="1"/>
          </p:cNvSpPr>
          <p:nvPr>
            <p:ph type="body" idx="3"/>
          </p:nvPr>
        </p:nvSpPr>
        <p:spPr>
          <a:xfrm>
            <a:off x="4868333" y="4636808"/>
            <a:ext cx="4080934" cy="24845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Source: https://miro.medium.com/max/1400/1*_GApyQ-Q3A45KWl8ImbLbw.png </a:t>
            </a:r>
            <a:endParaRPr dirty="0"/>
          </a:p>
        </p:txBody>
      </p:sp>
      <p:pic>
        <p:nvPicPr>
          <p:cNvPr id="19458" name="Picture 2" descr="Sharing data between components in Angular. | by Onejohi | Medium">
            <a:extLst>
              <a:ext uri="{FF2B5EF4-FFF2-40B4-BE49-F238E27FC236}">
                <a16:creationId xmlns:a16="http://schemas.microsoft.com/office/drawing/2014/main" id="{32103489-1818-9B0D-7D49-844DCCDB2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86623"/>
            <a:ext cx="4572000" cy="2141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6085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Angular </a:t>
            </a:r>
            <a:r>
              <a:rPr lang="en-US" dirty="0" err="1"/>
              <a:t>js</a:t>
            </a:r>
            <a:r>
              <a:rPr lang="en-US" dirty="0"/>
              <a:t> Data Binding, Event Binding,2 Way Binding </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Angular </a:t>
            </a:r>
            <a:r>
              <a:rPr lang="en-US" dirty="0" err="1"/>
              <a:t>js</a:t>
            </a:r>
            <a:r>
              <a:rPr lang="en-US" dirty="0"/>
              <a:t> Data Binding</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Components have a well-defined public API - Inputs and Outputs: </a:t>
            </a:r>
          </a:p>
          <a:p>
            <a:r>
              <a:rPr lang="en-US" dirty="0"/>
              <a:t>However, scope isolation only goes so far, because AngularJS uses two-way binding. </a:t>
            </a:r>
          </a:p>
          <a:p>
            <a:r>
              <a:rPr lang="en-US" dirty="0"/>
              <a:t>So if you pass an object to a component like this - bindings: {item: '='}, and modify one of its properties, the change will be reflected in the parent component. </a:t>
            </a:r>
            <a:endParaRPr dirty="0"/>
          </a:p>
        </p:txBody>
      </p:sp>
      <p:sp>
        <p:nvSpPr>
          <p:cNvPr id="93" name="Google Shape;93;p17"/>
          <p:cNvSpPr txBox="1">
            <a:spLocks noGrp="1"/>
          </p:cNvSpPr>
          <p:nvPr>
            <p:ph type="body" idx="3"/>
          </p:nvPr>
        </p:nvSpPr>
        <p:spPr>
          <a:xfrm>
            <a:off x="5074950" y="4772275"/>
            <a:ext cx="3713450" cy="27385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a:t>
            </a:r>
            <a:r>
              <a:rPr lang="en-IN" dirty="0" err="1"/>
              <a:t>Source:https</a:t>
            </a:r>
            <a:r>
              <a:rPr lang="en-IN" dirty="0"/>
              <a:t>://docs.angularjs.org/</a:t>
            </a:r>
            <a:r>
              <a:rPr lang="en-IN" dirty="0" err="1"/>
              <a:t>img</a:t>
            </a:r>
            <a:r>
              <a:rPr lang="en-IN" dirty="0"/>
              <a:t>/One_Way_Data_Binding.png</a:t>
            </a:r>
            <a:endParaRPr dirty="0"/>
          </a:p>
        </p:txBody>
      </p:sp>
      <p:pic>
        <p:nvPicPr>
          <p:cNvPr id="7" name="Picture 6" descr="AngularJS: Developer Guide: Data Binding">
            <a:extLst>
              <a:ext uri="{FF2B5EF4-FFF2-40B4-BE49-F238E27FC236}">
                <a16:creationId xmlns:a16="http://schemas.microsoft.com/office/drawing/2014/main" id="{033FC8EA-BF28-A2B0-3D2E-4B5B9624DF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57216"/>
            <a:ext cx="4572000" cy="2426970"/>
          </a:xfrm>
          <a:prstGeom prst="rect">
            <a:avLst/>
          </a:prstGeom>
          <a:noFill/>
          <a:ln>
            <a:noFill/>
          </a:ln>
        </p:spPr>
      </p:pic>
    </p:spTree>
    <p:extLst>
      <p:ext uri="{BB962C8B-B14F-4D97-AF65-F5344CB8AC3E}">
        <p14:creationId xmlns:p14="http://schemas.microsoft.com/office/powerpoint/2010/main" val="2115944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Angular </a:t>
            </a:r>
            <a:r>
              <a:rPr lang="en-US" dirty="0" err="1"/>
              <a:t>js</a:t>
            </a:r>
            <a:r>
              <a:rPr lang="en-US" dirty="0"/>
              <a:t> Data Binding, Event Binding,2 Way Binding </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Bind Events In AngularJS</a:t>
            </a:r>
            <a:endParaRPr dirty="0"/>
          </a:p>
        </p:txBody>
      </p:sp>
      <p:sp>
        <p:nvSpPr>
          <p:cNvPr id="92" name="Google Shape;92;p17"/>
          <p:cNvSpPr txBox="1">
            <a:spLocks noGrp="1"/>
          </p:cNvSpPr>
          <p:nvPr>
            <p:ph type="body" idx="2"/>
          </p:nvPr>
        </p:nvSpPr>
        <p:spPr>
          <a:xfrm>
            <a:off x="358175" y="250231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We want the user to be able to take an action, and cause something to happen on the page. </a:t>
            </a:r>
          </a:p>
          <a:p>
            <a:r>
              <a:rPr lang="en-US" dirty="0"/>
              <a:t>Users will enter text into input boxes, pick items from lists and click buttons. </a:t>
            </a:r>
          </a:p>
          <a:p>
            <a:r>
              <a:rPr lang="en-US" dirty="0"/>
              <a:t>These types of user actions result in a flow of data from an element to a component. </a:t>
            </a:r>
            <a:endParaRPr dirty="0"/>
          </a:p>
        </p:txBody>
      </p:sp>
      <p:sp>
        <p:nvSpPr>
          <p:cNvPr id="93" name="Google Shape;93;p17"/>
          <p:cNvSpPr txBox="1">
            <a:spLocks noGrp="1"/>
          </p:cNvSpPr>
          <p:nvPr>
            <p:ph type="body" idx="3"/>
          </p:nvPr>
        </p:nvSpPr>
        <p:spPr>
          <a:xfrm>
            <a:off x="4665133" y="4772275"/>
            <a:ext cx="4334934" cy="24845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a:t>
            </a:r>
            <a:r>
              <a:rPr lang="en-IN" dirty="0" err="1"/>
              <a:t>Source:https</a:t>
            </a:r>
            <a:r>
              <a:rPr lang="en-IN" dirty="0"/>
              <a:t>://vegibit.com/</a:t>
            </a:r>
            <a:r>
              <a:rPr lang="en-IN" dirty="0" err="1"/>
              <a:t>wp</a:t>
            </a:r>
            <a:r>
              <a:rPr lang="en-IN" dirty="0"/>
              <a:t>-content/uploads/2018/11/How-To-Bind-Events-In-AngularJS.png</a:t>
            </a:r>
            <a:endParaRPr dirty="0"/>
          </a:p>
        </p:txBody>
      </p:sp>
      <p:pic>
        <p:nvPicPr>
          <p:cNvPr id="8" name="Picture 7" descr="How To Bind Events In AngularJS - Vegibit">
            <a:extLst>
              <a:ext uri="{FF2B5EF4-FFF2-40B4-BE49-F238E27FC236}">
                <a16:creationId xmlns:a16="http://schemas.microsoft.com/office/drawing/2014/main" id="{7AD4B75D-AEBC-3F80-2F15-640DCF55C0B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659121"/>
            <a:ext cx="4572000" cy="2423160"/>
          </a:xfrm>
          <a:prstGeom prst="rect">
            <a:avLst/>
          </a:prstGeom>
          <a:noFill/>
          <a:ln>
            <a:noFill/>
          </a:ln>
        </p:spPr>
      </p:pic>
    </p:spTree>
    <p:extLst>
      <p:ext uri="{BB962C8B-B14F-4D97-AF65-F5344CB8AC3E}">
        <p14:creationId xmlns:p14="http://schemas.microsoft.com/office/powerpoint/2010/main" val="41786697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Angular </a:t>
            </a:r>
            <a:r>
              <a:rPr lang="en-US" dirty="0" err="1"/>
              <a:t>js</a:t>
            </a:r>
            <a:r>
              <a:rPr lang="en-US" dirty="0"/>
              <a:t> Data Binding, Event Binding,2 Way Binding </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Two Way Data Binding</a:t>
            </a:r>
            <a:endParaRPr dirty="0"/>
          </a:p>
        </p:txBody>
      </p:sp>
      <p:sp>
        <p:nvSpPr>
          <p:cNvPr id="92" name="Google Shape;92;p17"/>
          <p:cNvSpPr txBox="1">
            <a:spLocks noGrp="1"/>
          </p:cNvSpPr>
          <p:nvPr>
            <p:ph type="body" idx="2"/>
          </p:nvPr>
        </p:nvSpPr>
        <p:spPr>
          <a:xfrm>
            <a:off x="410803" y="2469418"/>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Two-way binding gives components in your application a way to share data. </a:t>
            </a:r>
          </a:p>
          <a:p>
            <a:r>
              <a:rPr lang="en-US" dirty="0"/>
              <a:t>Use two-way binding to listen for events and update values simultaneously between parent and child components.</a:t>
            </a:r>
            <a:endParaRPr dirty="0"/>
          </a:p>
        </p:txBody>
      </p:sp>
      <p:sp>
        <p:nvSpPr>
          <p:cNvPr id="93" name="Google Shape;93;p17"/>
          <p:cNvSpPr txBox="1">
            <a:spLocks noGrp="1"/>
          </p:cNvSpPr>
          <p:nvPr>
            <p:ph type="body" idx="3"/>
          </p:nvPr>
        </p:nvSpPr>
        <p:spPr>
          <a:xfrm>
            <a:off x="4648199" y="4772275"/>
            <a:ext cx="4309533" cy="256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://www.javatpoint.com/js/angularjs/images/two-way-data-binding.png</a:t>
            </a:r>
            <a:endParaRPr dirty="0"/>
          </a:p>
        </p:txBody>
      </p:sp>
      <p:pic>
        <p:nvPicPr>
          <p:cNvPr id="7" name="Picture 6" descr="AngularJS Data Binding - javatpoint">
            <a:extLst>
              <a:ext uri="{FF2B5EF4-FFF2-40B4-BE49-F238E27FC236}">
                <a16:creationId xmlns:a16="http://schemas.microsoft.com/office/drawing/2014/main" id="{FDDBA9F5-2ED9-CC26-472A-6935CB9193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62143"/>
            <a:ext cx="4572000" cy="2743200"/>
          </a:xfrm>
          <a:prstGeom prst="rect">
            <a:avLst/>
          </a:prstGeom>
          <a:noFill/>
          <a:ln>
            <a:noFill/>
          </a:ln>
        </p:spPr>
      </p:pic>
    </p:spTree>
    <p:extLst>
      <p:ext uri="{BB962C8B-B14F-4D97-AF65-F5344CB8AC3E}">
        <p14:creationId xmlns:p14="http://schemas.microsoft.com/office/powerpoint/2010/main" val="12446633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Angular JS Pipe</a:t>
            </a:r>
          </a:p>
          <a:p>
            <a:pPr marL="457200" lvl="0" indent="-342900" algn="l" rtl="0">
              <a:spcBef>
                <a:spcPts val="0"/>
              </a:spcBef>
              <a:spcAft>
                <a:spcPts val="0"/>
              </a:spcAft>
              <a:buSzPts val="1800"/>
              <a:buChar char="●"/>
            </a:pPr>
            <a:r>
              <a:rPr lang="en-IN" dirty="0"/>
              <a:t>Angular js Routing </a:t>
            </a:r>
          </a:p>
          <a:p>
            <a:pPr marL="457200" lvl="0" indent="-342900" algn="l" rtl="0">
              <a:spcBef>
                <a:spcPts val="0"/>
              </a:spcBef>
              <a:spcAft>
                <a:spcPts val="0"/>
              </a:spcAft>
              <a:buSzPts val="1800"/>
              <a:buChar char="●"/>
            </a:pPr>
            <a:r>
              <a:rPr lang="en-IN" dirty="0"/>
              <a:t>Angular js Services </a:t>
            </a:r>
          </a:p>
          <a:p>
            <a:pPr marL="457200" lvl="0" indent="-342900" algn="l" rtl="0">
              <a:spcBef>
                <a:spcPts val="0"/>
              </a:spcBef>
              <a:spcAft>
                <a:spcPts val="0"/>
              </a:spcAft>
              <a:buSzPts val="1800"/>
              <a:buChar char="●"/>
            </a:pPr>
            <a:r>
              <a:rPr lang="en-IN" dirty="0"/>
              <a:t>Angular js Http Request</a:t>
            </a:r>
          </a:p>
          <a:p>
            <a:pPr marL="457200" lvl="0" indent="-342900" algn="l" rtl="0">
              <a:spcBef>
                <a:spcPts val="0"/>
              </a:spcBef>
              <a:spcAft>
                <a:spcPts val="0"/>
              </a:spcAft>
              <a:buSzPts val="1800"/>
              <a:buChar char="●"/>
            </a:pPr>
            <a:r>
              <a:rPr lang="en-IN" dirty="0"/>
              <a:t>Node Introduction </a:t>
            </a:r>
          </a:p>
          <a:p>
            <a:pPr marL="457200" lvl="0" indent="-342900" algn="l" rtl="0">
              <a:spcBef>
                <a:spcPts val="0"/>
              </a:spcBef>
              <a:spcAft>
                <a:spcPts val="0"/>
              </a:spcAft>
              <a:buSzPts val="1800"/>
              <a:buChar char="●"/>
            </a:pPr>
            <a:r>
              <a:rPr lang="en-IN" dirty="0"/>
              <a:t>Blocking &amp; Nonblocking code </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Pipe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Pipe?</a:t>
            </a:r>
            <a:endParaRPr dirty="0"/>
          </a:p>
        </p:txBody>
      </p:sp>
      <p:sp>
        <p:nvSpPr>
          <p:cNvPr id="75" name="Google Shape;75;p15"/>
          <p:cNvSpPr txBox="1">
            <a:spLocks noGrp="1"/>
          </p:cNvSpPr>
          <p:nvPr>
            <p:ph type="body" idx="2"/>
          </p:nvPr>
        </p:nvSpPr>
        <p:spPr>
          <a:xfrm>
            <a:off x="358175" y="2476241"/>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The pipe symbol (|) is used for applying filters in AngularJS. A filter is a function that is invoked for handling model transformations. </a:t>
            </a:r>
          </a:p>
          <a:p>
            <a:pPr marL="457200" lvl="0" indent="-317500" algn="l" rtl="0">
              <a:spcBef>
                <a:spcPts val="0"/>
              </a:spcBef>
              <a:spcAft>
                <a:spcPts val="0"/>
              </a:spcAft>
              <a:buSzPts val="1400"/>
              <a:buChar char="●"/>
            </a:pPr>
            <a:r>
              <a:rPr lang="en-US" dirty="0"/>
              <a:t>Its basically just a global function that doesn't require registration of functions on a scope, and offers more convenient syntax to regular function calls.</a:t>
            </a:r>
            <a:endParaRPr dirty="0"/>
          </a:p>
        </p:txBody>
      </p:sp>
      <p:sp>
        <p:nvSpPr>
          <p:cNvPr id="77" name="Google Shape;77;p15"/>
          <p:cNvSpPr txBox="1">
            <a:spLocks noGrp="1"/>
          </p:cNvSpPr>
          <p:nvPr>
            <p:ph type="body" idx="3"/>
          </p:nvPr>
        </p:nvSpPr>
        <p:spPr>
          <a:xfrm>
            <a:off x="4854343" y="4675717"/>
            <a:ext cx="4182534" cy="27728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:https://cdn-images-1.medium.com/fit/t/1600/480/1*q8_BX2R8hPe8BpkvPOWgEQ.png</a:t>
            </a:r>
            <a:endParaRPr dirty="0"/>
          </a:p>
        </p:txBody>
      </p:sp>
      <p:pic>
        <p:nvPicPr>
          <p:cNvPr id="7" name="Picture 6">
            <a:extLst>
              <a:ext uri="{FF2B5EF4-FFF2-40B4-BE49-F238E27FC236}">
                <a16:creationId xmlns:a16="http://schemas.microsoft.com/office/drawing/2014/main" id="{7A0164AA-26C4-191B-4BE8-EF20E7F9B030}"/>
              </a:ext>
            </a:extLst>
          </p:cNvPr>
          <p:cNvPicPr>
            <a:picLocks noChangeAspect="1"/>
          </p:cNvPicPr>
          <p:nvPr/>
        </p:nvPicPr>
        <p:blipFill>
          <a:blip r:embed="rId3"/>
          <a:stretch>
            <a:fillRect/>
          </a:stretch>
        </p:blipFill>
        <p:spPr>
          <a:xfrm>
            <a:off x="4549408" y="1835944"/>
            <a:ext cx="4657711" cy="138985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Pipe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Pipe?</a:t>
            </a:r>
            <a:endParaRPr dirty="0"/>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 pipe class must implement the PipeTransform interface.</a:t>
            </a:r>
          </a:p>
          <a:p>
            <a:pPr marL="457200" lvl="0" indent="-317500" algn="l" rtl="0">
              <a:spcBef>
                <a:spcPts val="0"/>
              </a:spcBef>
              <a:spcAft>
                <a:spcPts val="0"/>
              </a:spcAft>
              <a:buSzPts val="1400"/>
              <a:buChar char="●"/>
            </a:pPr>
            <a:r>
              <a:rPr lang="en-US" dirty="0"/>
              <a:t>A pipe must belong to an </a:t>
            </a:r>
            <a:r>
              <a:rPr lang="en-US" dirty="0" err="1"/>
              <a:t>NgModule</a:t>
            </a:r>
            <a:r>
              <a:rPr lang="en-US" dirty="0"/>
              <a:t> in order for it to be available to a template. </a:t>
            </a:r>
          </a:p>
          <a:p>
            <a:pPr marL="457200" lvl="0" indent="-317500" algn="l" rtl="0">
              <a:spcBef>
                <a:spcPts val="0"/>
              </a:spcBef>
              <a:spcAft>
                <a:spcPts val="0"/>
              </a:spcAft>
              <a:buSzPts val="1400"/>
              <a:buChar char="●"/>
            </a:pPr>
            <a:r>
              <a:rPr lang="en-US" dirty="0"/>
              <a:t>Angular Pipes are used to transform data on a template, without writing a boilerplate code in a component.</a:t>
            </a:r>
            <a:endParaRPr dirty="0"/>
          </a:p>
        </p:txBody>
      </p:sp>
      <p:sp>
        <p:nvSpPr>
          <p:cNvPr id="77" name="Google Shape;77;p15"/>
          <p:cNvSpPr txBox="1">
            <a:spLocks noGrp="1"/>
          </p:cNvSpPr>
          <p:nvPr>
            <p:ph type="body" idx="3"/>
          </p:nvPr>
        </p:nvSpPr>
        <p:spPr>
          <a:xfrm>
            <a:off x="4673599" y="4514850"/>
            <a:ext cx="4377267" cy="28574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t>https://cdn-images-1.medium.com/fit/t/1600/480/1*q8_BX2R8hPe8BpkvPOWgEQ.png</a:t>
            </a:r>
            <a:endParaRPr dirty="0"/>
          </a:p>
        </p:txBody>
      </p:sp>
      <p:pic>
        <p:nvPicPr>
          <p:cNvPr id="8" name="Picture 7">
            <a:extLst>
              <a:ext uri="{FF2B5EF4-FFF2-40B4-BE49-F238E27FC236}">
                <a16:creationId xmlns:a16="http://schemas.microsoft.com/office/drawing/2014/main" id="{65373E7F-8528-2A39-613E-142F77F12E1E}"/>
              </a:ext>
            </a:extLst>
          </p:cNvPr>
          <p:cNvPicPr>
            <a:picLocks noChangeAspect="1"/>
          </p:cNvPicPr>
          <p:nvPr/>
        </p:nvPicPr>
        <p:blipFill>
          <a:blip r:embed="rId3"/>
          <a:stretch>
            <a:fillRect/>
          </a:stretch>
        </p:blipFill>
        <p:spPr>
          <a:xfrm>
            <a:off x="4545029" y="1807368"/>
            <a:ext cx="4598971" cy="1393032"/>
          </a:xfrm>
          <a:prstGeom prst="rect">
            <a:avLst/>
          </a:prstGeom>
        </p:spPr>
      </p:pic>
    </p:spTree>
    <p:extLst>
      <p:ext uri="{BB962C8B-B14F-4D97-AF65-F5344CB8AC3E}">
        <p14:creationId xmlns:p14="http://schemas.microsoft.com/office/powerpoint/2010/main" val="22237314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Pipe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Pipe?</a:t>
            </a:r>
            <a:endParaRPr dirty="0"/>
          </a:p>
        </p:txBody>
      </p:sp>
      <p:sp>
        <p:nvSpPr>
          <p:cNvPr id="75" name="Google Shape;75;p15"/>
          <p:cNvSpPr txBox="1">
            <a:spLocks noGrp="1"/>
          </p:cNvSpPr>
          <p:nvPr>
            <p:ph type="body" idx="2"/>
          </p:nvPr>
        </p:nvSpPr>
        <p:spPr>
          <a:xfrm>
            <a:off x="358175" y="2441737"/>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A pipe takes in data as input and transforms it to the desired output. It is like a filter in Angular 1 (AngularJS).</a:t>
            </a:r>
          </a:p>
          <a:p>
            <a:pPr marL="457200" lvl="0" indent="-317500" algn="l" rtl="0">
              <a:spcBef>
                <a:spcPts val="0"/>
              </a:spcBef>
              <a:spcAft>
                <a:spcPts val="0"/>
              </a:spcAft>
              <a:buSzPts val="1400"/>
              <a:buChar char="●"/>
            </a:pPr>
            <a:r>
              <a:rPr lang="en-US" dirty="0"/>
              <a:t>We can use the pipe on a template using Pipe Operator | .As shown below,</a:t>
            </a:r>
          </a:p>
          <a:p>
            <a:pPr marL="139700" lvl="0" indent="0" algn="l" rtl="0">
              <a:spcBef>
                <a:spcPts val="0"/>
              </a:spcBef>
              <a:spcAft>
                <a:spcPts val="0"/>
              </a:spcAft>
              <a:buSzPts val="1400"/>
              <a:buNone/>
            </a:pPr>
            <a:r>
              <a:rPr lang="en-US" dirty="0"/>
              <a:t>	{{today | date : ‘</a:t>
            </a:r>
            <a:r>
              <a:rPr lang="en-US" dirty="0" err="1"/>
              <a:t>fullDate</a:t>
            </a:r>
            <a:r>
              <a:rPr lang="en-US" dirty="0"/>
              <a:t>’}}</a:t>
            </a:r>
          </a:p>
          <a:p>
            <a:pPr marL="457200" lvl="0" indent="-317500" algn="l" rtl="0">
              <a:spcBef>
                <a:spcPts val="0"/>
              </a:spcBef>
              <a:spcAft>
                <a:spcPts val="0"/>
              </a:spcAft>
              <a:buSzPts val="1400"/>
              <a:buChar char="●"/>
            </a:pPr>
            <a:endParaRPr dirty="0"/>
          </a:p>
        </p:txBody>
      </p:sp>
      <p:sp>
        <p:nvSpPr>
          <p:cNvPr id="77" name="Google Shape;77;p15"/>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 https://cdn.educba.com/academy/wp-content/uploads/2020/03/JavaScript-References-lll.jpg</a:t>
            </a:r>
            <a:endParaRPr dirty="0"/>
          </a:p>
        </p:txBody>
      </p:sp>
      <p:pic>
        <p:nvPicPr>
          <p:cNvPr id="4" name="Picture 3">
            <a:extLst>
              <a:ext uri="{FF2B5EF4-FFF2-40B4-BE49-F238E27FC236}">
                <a16:creationId xmlns:a16="http://schemas.microsoft.com/office/drawing/2014/main" id="{DCA8E1B2-0213-B391-ACAF-28F610B1D7CB}"/>
              </a:ext>
            </a:extLst>
          </p:cNvPr>
          <p:cNvPicPr>
            <a:picLocks noChangeAspect="1"/>
          </p:cNvPicPr>
          <p:nvPr/>
        </p:nvPicPr>
        <p:blipFill rotWithShape="1">
          <a:blip r:embed="rId3"/>
          <a:srcRect b="5612"/>
          <a:stretch/>
        </p:blipFill>
        <p:spPr>
          <a:xfrm>
            <a:off x="4844727" y="1567375"/>
            <a:ext cx="4012397" cy="1640169"/>
          </a:xfrm>
          <a:prstGeom prst="rect">
            <a:avLst/>
          </a:prstGeom>
        </p:spPr>
      </p:pic>
    </p:spTree>
    <p:extLst>
      <p:ext uri="{BB962C8B-B14F-4D97-AF65-F5344CB8AC3E}">
        <p14:creationId xmlns:p14="http://schemas.microsoft.com/office/powerpoint/2010/main" val="21864731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 to mean stack</a:t>
            </a:r>
            <a:endParaRP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a:t>Disadvantages of Mean Stack</a:t>
            </a:r>
          </a:p>
        </p:txBody>
      </p:sp>
      <p:sp>
        <p:nvSpPr>
          <p:cNvPr id="75" name="Google Shape;75;p15"/>
          <p:cNvSpPr txBox="1">
            <a:spLocks noGrp="1"/>
          </p:cNvSpPr>
          <p:nvPr>
            <p:ph type="body" idx="2"/>
          </p:nvPr>
        </p:nvSpPr>
        <p:spPr>
          <a:xfrm>
            <a:off x="358175" y="2348494"/>
            <a:ext cx="3837000" cy="2223505"/>
          </a:xfrm>
          <a:prstGeom prst="rect">
            <a:avLst/>
          </a:prstGeom>
        </p:spPr>
        <p:txBody>
          <a:bodyPr spcFirstLastPara="1" wrap="square" lIns="91425" tIns="91425" rIns="91425" bIns="91425" anchor="ctr" anchorCtr="0">
            <a:noAutofit/>
          </a:bodyPr>
          <a:lstStyle/>
          <a:p>
            <a:r>
              <a:rPr lang="en-IN" dirty="0"/>
              <a:t>Not recommended for large-scale applications.</a:t>
            </a:r>
          </a:p>
          <a:p>
            <a:r>
              <a:rPr lang="en-IN" dirty="0"/>
              <a:t>No specific general JS coding guidelines.</a:t>
            </a:r>
          </a:p>
          <a:p>
            <a:r>
              <a:rPr lang="en-IN" dirty="0"/>
              <a:t>It offers poor isolation of server from business logic.</a:t>
            </a:r>
          </a:p>
          <a:p>
            <a:r>
              <a:rPr lang="en-IN" dirty="0"/>
              <a:t>You could lose records gradually.</a:t>
            </a:r>
          </a:p>
          <a:p>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a:t>
            </a:r>
            <a:r>
              <a:rPr lang="en-IN">
                <a:hlinkClick r:id="rId3"/>
              </a:rPr>
              <a:t>https://brainleaf.com/blog/development/javascript-mean-stack-development/</a:t>
            </a:r>
            <a:endParaRPr lang="en-IN"/>
          </a:p>
          <a:p>
            <a:pPr marL="0" indent="0">
              <a:spcAft>
                <a:spcPts val="1600"/>
              </a:spcAft>
              <a:buNone/>
            </a:pPr>
            <a:endParaRPr lang="en-IN"/>
          </a:p>
          <a:p>
            <a:pPr marL="0" indent="0">
              <a:spcAft>
                <a:spcPts val="1600"/>
              </a:spcAft>
              <a:buNone/>
            </a:pPr>
            <a:endParaRPr/>
          </a:p>
        </p:txBody>
      </p:sp>
      <p:pic>
        <p:nvPicPr>
          <p:cNvPr id="3074" name="Picture 2" descr="Advantages-and-Disadvantages-of-Using-Javascript MEAN Stack">
            <a:extLst>
              <a:ext uri="{FF2B5EF4-FFF2-40B4-BE49-F238E27FC236}">
                <a16:creationId xmlns:a16="http://schemas.microsoft.com/office/drawing/2014/main" id="{D653696A-3258-7A20-D459-AA788A99A0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10" t="13871" b="51852"/>
          <a:stretch/>
        </p:blipFill>
        <p:spPr bwMode="auto">
          <a:xfrm>
            <a:off x="4572000" y="1567375"/>
            <a:ext cx="4572000" cy="176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217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Pipe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Pipe?</a:t>
            </a:r>
            <a:endParaRPr dirty="0"/>
          </a:p>
        </p:txBody>
      </p:sp>
      <p:sp>
        <p:nvSpPr>
          <p:cNvPr id="75" name="Google Shape;75;p15"/>
          <p:cNvSpPr txBox="1">
            <a:spLocks noGrp="1"/>
          </p:cNvSpPr>
          <p:nvPr>
            <p:ph type="body" idx="2"/>
          </p:nvPr>
        </p:nvSpPr>
        <p:spPr>
          <a:xfrm>
            <a:off x="358175" y="2387459"/>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t>here,</a:t>
            </a:r>
          </a:p>
          <a:p>
            <a:pPr marL="457200" lvl="0" indent="-317500" algn="l" rtl="0">
              <a:spcBef>
                <a:spcPts val="0"/>
              </a:spcBef>
              <a:spcAft>
                <a:spcPts val="0"/>
              </a:spcAft>
              <a:buSzPts val="1400"/>
              <a:buChar char="●"/>
            </a:pPr>
            <a:r>
              <a:rPr lang="en-US" dirty="0"/>
              <a:t>today is the component variable, which specifies the current date.</a:t>
            </a:r>
          </a:p>
          <a:p>
            <a:pPr marL="457200" lvl="0" indent="-317500" algn="l" rtl="0">
              <a:spcBef>
                <a:spcPts val="0"/>
              </a:spcBef>
              <a:spcAft>
                <a:spcPts val="0"/>
              </a:spcAft>
              <a:buSzPts val="1400"/>
              <a:buChar char="●"/>
            </a:pPr>
            <a:r>
              <a:rPr lang="en-US" dirty="0"/>
              <a:t>date represent DataPipe</a:t>
            </a:r>
          </a:p>
          <a:p>
            <a:pPr marL="457200" lvl="0" indent="-317500" algn="l" rtl="0">
              <a:spcBef>
                <a:spcPts val="0"/>
              </a:spcBef>
              <a:spcAft>
                <a:spcPts val="0"/>
              </a:spcAft>
              <a:buSzPts val="1400"/>
              <a:buChar char="●"/>
            </a:pPr>
            <a:r>
              <a:rPr lang="en-US" dirty="0"/>
              <a:t>fullDate is an optional parameter or argument which specifies the date format.</a:t>
            </a:r>
          </a:p>
        </p:txBody>
      </p:sp>
      <p:sp>
        <p:nvSpPr>
          <p:cNvPr id="77" name="Google Shape;77;p15"/>
          <p:cNvSpPr txBox="1">
            <a:spLocks noGrp="1"/>
          </p:cNvSpPr>
          <p:nvPr>
            <p:ph type="body" idx="3"/>
          </p:nvPr>
        </p:nvSpPr>
        <p:spPr>
          <a:xfrm>
            <a:off x="4651414" y="4658785"/>
            <a:ext cx="4399452" cy="27728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t>https://cdn.educba.com/academy/wp-content/uploads/2020/03/JavaScript-References-lll.jpg</a:t>
            </a:r>
            <a:endParaRPr dirty="0"/>
          </a:p>
        </p:txBody>
      </p:sp>
      <p:pic>
        <p:nvPicPr>
          <p:cNvPr id="10" name="Picture 9">
            <a:extLst>
              <a:ext uri="{FF2B5EF4-FFF2-40B4-BE49-F238E27FC236}">
                <a16:creationId xmlns:a16="http://schemas.microsoft.com/office/drawing/2014/main" id="{2B5D5177-85D9-2113-F76A-C7B3D3D4E723}"/>
              </a:ext>
            </a:extLst>
          </p:cNvPr>
          <p:cNvPicPr>
            <a:picLocks noChangeAspect="1"/>
          </p:cNvPicPr>
          <p:nvPr/>
        </p:nvPicPr>
        <p:blipFill rotWithShape="1">
          <a:blip r:embed="rId3"/>
          <a:srcRect b="5612"/>
          <a:stretch/>
        </p:blipFill>
        <p:spPr>
          <a:xfrm>
            <a:off x="4566748" y="1567375"/>
            <a:ext cx="4574865" cy="1870092"/>
          </a:xfrm>
          <a:prstGeom prst="rect">
            <a:avLst/>
          </a:prstGeom>
        </p:spPr>
      </p:pic>
    </p:spTree>
    <p:extLst>
      <p:ext uri="{BB962C8B-B14F-4D97-AF65-F5344CB8AC3E}">
        <p14:creationId xmlns:p14="http://schemas.microsoft.com/office/powerpoint/2010/main" val="1940534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Pipe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of Pipe</a:t>
            </a:r>
            <a:endParaRPr dirty="0"/>
          </a:p>
        </p:txBody>
      </p:sp>
      <p:sp>
        <p:nvSpPr>
          <p:cNvPr id="75" name="Google Shape;75;p15"/>
          <p:cNvSpPr txBox="1">
            <a:spLocks noGrp="1"/>
          </p:cNvSpPr>
          <p:nvPr>
            <p:ph type="body" idx="2"/>
          </p:nvPr>
        </p:nvSpPr>
        <p:spPr>
          <a:xfrm>
            <a:off x="416226" y="2363417"/>
            <a:ext cx="3837000" cy="1753800"/>
          </a:xfrm>
          <a:prstGeom prst="rect">
            <a:avLst/>
          </a:prstGeom>
        </p:spPr>
        <p:txBody>
          <a:bodyPr spcFirstLastPara="1" wrap="square" lIns="91425" tIns="91425" rIns="91425" bIns="91425" anchor="ctr" anchorCtr="0">
            <a:noAutofit/>
          </a:bodyPr>
          <a:lstStyle/>
          <a:p>
            <a:r>
              <a:rPr lang="en-US" dirty="0"/>
              <a:t>There are two types of Pipe:</a:t>
            </a:r>
          </a:p>
          <a:p>
            <a:pPr marL="539750" indent="-400050">
              <a:buFont typeface="+mj-lt"/>
              <a:buAutoNum type="romanLcPeriod"/>
            </a:pPr>
            <a:r>
              <a:rPr lang="en-US" dirty="0"/>
              <a:t>Build-In Pipe</a:t>
            </a:r>
          </a:p>
          <a:p>
            <a:pPr marL="539750" indent="-400050">
              <a:buFont typeface="+mj-lt"/>
              <a:buAutoNum type="romanLcPeriod"/>
            </a:pPr>
            <a:r>
              <a:rPr lang="en-US" dirty="0"/>
              <a:t>Custom Pipe</a:t>
            </a:r>
          </a:p>
          <a:p>
            <a:pPr marL="139700" lvl="0" indent="0" algn="l" rtl="0">
              <a:spcBef>
                <a:spcPts val="0"/>
              </a:spcBef>
              <a:spcAft>
                <a:spcPts val="0"/>
              </a:spcAft>
              <a:buSzPts val="1400"/>
              <a:buNone/>
            </a:pPr>
            <a:endParaRPr lang="en-US" dirty="0"/>
          </a:p>
        </p:txBody>
      </p:sp>
      <p:sp>
        <p:nvSpPr>
          <p:cNvPr id="77" name="Google Shape;77;p15"/>
          <p:cNvSpPr txBox="1">
            <a:spLocks noGrp="1"/>
          </p:cNvSpPr>
          <p:nvPr>
            <p:ph type="body" idx="3"/>
          </p:nvPr>
        </p:nvSpPr>
        <p:spPr>
          <a:xfrm>
            <a:off x="4724400" y="4591051"/>
            <a:ext cx="4284134" cy="33654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t>https://miro.medium.com/max/580/1*znGD7VrQ6nlZkAOsuPmJDg.png</a:t>
            </a:r>
            <a:endParaRPr dirty="0"/>
          </a:p>
        </p:txBody>
      </p:sp>
      <p:pic>
        <p:nvPicPr>
          <p:cNvPr id="3" name="Picture 2">
            <a:extLst>
              <a:ext uri="{FF2B5EF4-FFF2-40B4-BE49-F238E27FC236}">
                <a16:creationId xmlns:a16="http://schemas.microsoft.com/office/drawing/2014/main" id="{E742DEA9-585D-DF5F-BD23-4D876A1F156A}"/>
              </a:ext>
            </a:extLst>
          </p:cNvPr>
          <p:cNvPicPr>
            <a:picLocks noChangeAspect="1"/>
          </p:cNvPicPr>
          <p:nvPr/>
        </p:nvPicPr>
        <p:blipFill>
          <a:blip r:embed="rId3"/>
          <a:stretch>
            <a:fillRect/>
          </a:stretch>
        </p:blipFill>
        <p:spPr>
          <a:xfrm>
            <a:off x="4635450" y="1354900"/>
            <a:ext cx="4508550" cy="2611850"/>
          </a:xfrm>
          <a:prstGeom prst="rect">
            <a:avLst/>
          </a:prstGeom>
        </p:spPr>
      </p:pic>
    </p:spTree>
    <p:extLst>
      <p:ext uri="{BB962C8B-B14F-4D97-AF65-F5344CB8AC3E}">
        <p14:creationId xmlns:p14="http://schemas.microsoft.com/office/powerpoint/2010/main" val="28742166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Pipe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Built-In Pipes</a:t>
            </a:r>
            <a:endParaRPr dirty="0"/>
          </a:p>
        </p:txBody>
      </p:sp>
      <p:sp>
        <p:nvSpPr>
          <p:cNvPr id="75" name="Google Shape;75;p15"/>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t>Angular comes with a collection of built-in pipes such as:</a:t>
            </a:r>
          </a:p>
          <a:p>
            <a:pPr marL="539750" lvl="0" indent="-400050" algn="l" rtl="0">
              <a:spcBef>
                <a:spcPts val="0"/>
              </a:spcBef>
              <a:spcAft>
                <a:spcPts val="0"/>
              </a:spcAft>
              <a:buSzPts val="1400"/>
              <a:buFont typeface="+mj-lt"/>
              <a:buAutoNum type="romanLcPeriod"/>
            </a:pPr>
            <a:r>
              <a:rPr lang="en-US" dirty="0"/>
              <a:t>DatePipe</a:t>
            </a:r>
          </a:p>
          <a:p>
            <a:pPr marL="539750" lvl="0" indent="-400050" algn="l" rtl="0">
              <a:spcBef>
                <a:spcPts val="0"/>
              </a:spcBef>
              <a:spcAft>
                <a:spcPts val="0"/>
              </a:spcAft>
              <a:buSzPts val="1400"/>
              <a:buFont typeface="+mj-lt"/>
              <a:buAutoNum type="romanLcPeriod"/>
            </a:pPr>
            <a:r>
              <a:rPr lang="en-US" dirty="0"/>
              <a:t>UpperCasePipe</a:t>
            </a:r>
          </a:p>
          <a:p>
            <a:pPr marL="539750" lvl="0" indent="-400050" algn="l" rtl="0">
              <a:spcBef>
                <a:spcPts val="0"/>
              </a:spcBef>
              <a:spcAft>
                <a:spcPts val="0"/>
              </a:spcAft>
              <a:buSzPts val="1400"/>
              <a:buFont typeface="+mj-lt"/>
              <a:buAutoNum type="romanLcPeriod"/>
            </a:pPr>
            <a:r>
              <a:rPr lang="en-US" dirty="0"/>
              <a:t>LowerCasePipe</a:t>
            </a:r>
          </a:p>
          <a:p>
            <a:pPr marL="539750" lvl="0" indent="-400050" algn="l" rtl="0">
              <a:spcBef>
                <a:spcPts val="0"/>
              </a:spcBef>
              <a:spcAft>
                <a:spcPts val="0"/>
              </a:spcAft>
              <a:buSzPts val="1400"/>
              <a:buFont typeface="+mj-lt"/>
              <a:buAutoNum type="romanLcPeriod"/>
            </a:pPr>
            <a:r>
              <a:rPr lang="en-US" dirty="0"/>
              <a:t>CurrencyPipe</a:t>
            </a:r>
          </a:p>
          <a:p>
            <a:pPr marL="539750" lvl="0" indent="-400050" algn="l" rtl="0">
              <a:spcBef>
                <a:spcPts val="0"/>
              </a:spcBef>
              <a:spcAft>
                <a:spcPts val="0"/>
              </a:spcAft>
              <a:buSzPts val="1400"/>
              <a:buFont typeface="+mj-lt"/>
              <a:buAutoNum type="romanLcPeriod"/>
            </a:pPr>
            <a:r>
              <a:rPr lang="en-US" dirty="0"/>
              <a:t>DecimalPipe</a:t>
            </a:r>
          </a:p>
          <a:p>
            <a:pPr marL="539750" lvl="0" indent="-400050" algn="l" rtl="0">
              <a:spcBef>
                <a:spcPts val="0"/>
              </a:spcBef>
              <a:spcAft>
                <a:spcPts val="0"/>
              </a:spcAft>
              <a:buSzPts val="1400"/>
              <a:buFont typeface="+mj-lt"/>
              <a:buAutoNum type="romanLcPeriod"/>
            </a:pPr>
            <a:r>
              <a:rPr lang="en-US" dirty="0"/>
              <a:t>PercentPipe</a:t>
            </a:r>
          </a:p>
        </p:txBody>
      </p:sp>
      <p:sp>
        <p:nvSpPr>
          <p:cNvPr id="77" name="Google Shape;77;p15"/>
          <p:cNvSpPr txBox="1">
            <a:spLocks noGrp="1"/>
          </p:cNvSpPr>
          <p:nvPr>
            <p:ph type="body" idx="3"/>
          </p:nvPr>
        </p:nvSpPr>
        <p:spPr>
          <a:xfrm>
            <a:off x="4758267" y="4514851"/>
            <a:ext cx="4174066" cy="336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t>https://miro.medium.com/max/1400/1*lVD2Qe8zAD3qnXHRj-dI1w.png</a:t>
            </a:r>
            <a:endParaRPr dirty="0"/>
          </a:p>
        </p:txBody>
      </p:sp>
      <p:pic>
        <p:nvPicPr>
          <p:cNvPr id="4" name="Picture 3">
            <a:extLst>
              <a:ext uri="{FF2B5EF4-FFF2-40B4-BE49-F238E27FC236}">
                <a16:creationId xmlns:a16="http://schemas.microsoft.com/office/drawing/2014/main" id="{6205DCEE-8707-062A-32D5-B8AD578F4A8A}"/>
              </a:ext>
            </a:extLst>
          </p:cNvPr>
          <p:cNvPicPr>
            <a:picLocks noChangeAspect="1"/>
          </p:cNvPicPr>
          <p:nvPr/>
        </p:nvPicPr>
        <p:blipFill>
          <a:blip r:embed="rId3"/>
          <a:stretch>
            <a:fillRect/>
          </a:stretch>
        </p:blipFill>
        <p:spPr>
          <a:xfrm>
            <a:off x="4572000" y="1481675"/>
            <a:ext cx="4439333" cy="2312450"/>
          </a:xfrm>
          <a:prstGeom prst="rect">
            <a:avLst/>
          </a:prstGeom>
        </p:spPr>
      </p:pic>
    </p:spTree>
    <p:extLst>
      <p:ext uri="{BB962C8B-B14F-4D97-AF65-F5344CB8AC3E}">
        <p14:creationId xmlns:p14="http://schemas.microsoft.com/office/powerpoint/2010/main" val="24668006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Pipe</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Custom Pipe</a:t>
            </a:r>
            <a:endParaRPr dirty="0"/>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r>
              <a:rPr lang="en-US" dirty="0"/>
              <a:t>Custom Pipes can be of two types. Pure and impure custom pipe. Pipe takes an input and returns an output based on the output of transform function evaluation.</a:t>
            </a:r>
          </a:p>
        </p:txBody>
      </p:sp>
      <p:sp>
        <p:nvSpPr>
          <p:cNvPr id="77" name="Google Shape;77;p15"/>
          <p:cNvSpPr txBox="1">
            <a:spLocks noGrp="1"/>
          </p:cNvSpPr>
          <p:nvPr>
            <p:ph type="body" idx="3"/>
          </p:nvPr>
        </p:nvSpPr>
        <p:spPr>
          <a:xfrm>
            <a:off x="4715933" y="4540250"/>
            <a:ext cx="4258734" cy="33655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t>https://miro.medium.com/max/1400/1*PVzEV4fnMji3JF-MpPhduA.jpeg</a:t>
            </a:r>
            <a:endParaRPr dirty="0"/>
          </a:p>
        </p:txBody>
      </p:sp>
      <p:pic>
        <p:nvPicPr>
          <p:cNvPr id="3" name="Picture 2">
            <a:extLst>
              <a:ext uri="{FF2B5EF4-FFF2-40B4-BE49-F238E27FC236}">
                <a16:creationId xmlns:a16="http://schemas.microsoft.com/office/drawing/2014/main" id="{33A0E795-B5E6-1375-AAA5-C1D8ECCDD8AE}"/>
              </a:ext>
            </a:extLst>
          </p:cNvPr>
          <p:cNvPicPr>
            <a:picLocks noChangeAspect="1"/>
          </p:cNvPicPr>
          <p:nvPr/>
        </p:nvPicPr>
        <p:blipFill rotWithShape="1">
          <a:blip r:embed="rId3"/>
          <a:srcRect b="7281"/>
          <a:stretch/>
        </p:blipFill>
        <p:spPr>
          <a:xfrm>
            <a:off x="4620370" y="1653105"/>
            <a:ext cx="4506148" cy="1987562"/>
          </a:xfrm>
          <a:prstGeom prst="rect">
            <a:avLst/>
          </a:prstGeom>
        </p:spPr>
      </p:pic>
    </p:spTree>
    <p:extLst>
      <p:ext uri="{BB962C8B-B14F-4D97-AF65-F5344CB8AC3E}">
        <p14:creationId xmlns:p14="http://schemas.microsoft.com/office/powerpoint/2010/main" val="6809724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Pipe Chaining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Pipe Channing? </a:t>
            </a:r>
            <a:endParaRPr dirty="0"/>
          </a:p>
        </p:txBody>
      </p:sp>
      <p:sp>
        <p:nvSpPr>
          <p:cNvPr id="75" name="Google Shape;75;p15"/>
          <p:cNvSpPr txBox="1">
            <a:spLocks noGrp="1"/>
          </p:cNvSpPr>
          <p:nvPr>
            <p:ph type="body" idx="2"/>
          </p:nvPr>
        </p:nvSpPr>
        <p:spPr>
          <a:xfrm>
            <a:off x="383438" y="2508142"/>
            <a:ext cx="3837000" cy="1753800"/>
          </a:xfrm>
          <a:prstGeom prst="rect">
            <a:avLst/>
          </a:prstGeom>
        </p:spPr>
        <p:txBody>
          <a:bodyPr spcFirstLastPara="1" wrap="square" lIns="91425" tIns="91425" rIns="91425" bIns="91425" anchor="ctr" anchorCtr="0">
            <a:noAutofit/>
          </a:bodyPr>
          <a:lstStyle/>
          <a:p>
            <a:r>
              <a:rPr lang="en-US" dirty="0"/>
              <a:t>The chaining Pipe is used to perform the multiple operations within the single expression. This chaining operation will be chained using the pipe (I).</a:t>
            </a:r>
          </a:p>
        </p:txBody>
      </p:sp>
      <p:sp>
        <p:nvSpPr>
          <p:cNvPr id="77" name="Google Shape;77;p15"/>
          <p:cNvSpPr txBox="1">
            <a:spLocks noGrp="1"/>
          </p:cNvSpPr>
          <p:nvPr>
            <p:ph type="body" idx="3"/>
          </p:nvPr>
        </p:nvSpPr>
        <p:spPr>
          <a:xfrm>
            <a:off x="4707467" y="4514851"/>
            <a:ext cx="4233333" cy="35348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t>https://miro.medium.com/max/1400/1*JfjKPYK3qWE2bmVjQNIupg.png</a:t>
            </a:r>
            <a:endParaRPr dirty="0"/>
          </a:p>
        </p:txBody>
      </p:sp>
      <p:pic>
        <p:nvPicPr>
          <p:cNvPr id="3" name="Picture 2">
            <a:extLst>
              <a:ext uri="{FF2B5EF4-FFF2-40B4-BE49-F238E27FC236}">
                <a16:creationId xmlns:a16="http://schemas.microsoft.com/office/drawing/2014/main" id="{BD29DCB0-BEF3-04D8-73F1-85D315DAE1E4}"/>
              </a:ext>
            </a:extLst>
          </p:cNvPr>
          <p:cNvPicPr>
            <a:picLocks noChangeAspect="1"/>
          </p:cNvPicPr>
          <p:nvPr/>
        </p:nvPicPr>
        <p:blipFill>
          <a:blip r:embed="rId3"/>
          <a:stretch>
            <a:fillRect/>
          </a:stretch>
        </p:blipFill>
        <p:spPr>
          <a:xfrm>
            <a:off x="4572000" y="1840688"/>
            <a:ext cx="4559464" cy="1538224"/>
          </a:xfrm>
          <a:prstGeom prst="rect">
            <a:avLst/>
          </a:prstGeom>
        </p:spPr>
      </p:pic>
    </p:spTree>
    <p:extLst>
      <p:ext uri="{BB962C8B-B14F-4D97-AF65-F5344CB8AC3E}">
        <p14:creationId xmlns:p14="http://schemas.microsoft.com/office/powerpoint/2010/main" val="11603338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Pipe Chaining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Parameterizing Pipe?</a:t>
            </a:r>
            <a:endParaRPr dirty="0"/>
          </a:p>
        </p:txBody>
      </p:sp>
      <p:sp>
        <p:nvSpPr>
          <p:cNvPr id="75" name="Google Shape;75;p15"/>
          <p:cNvSpPr txBox="1">
            <a:spLocks noGrp="1"/>
          </p:cNvSpPr>
          <p:nvPr>
            <p:ph type="body" idx="2"/>
          </p:nvPr>
        </p:nvSpPr>
        <p:spPr>
          <a:xfrm>
            <a:off x="358175" y="2474769"/>
            <a:ext cx="3837000" cy="1753800"/>
          </a:xfrm>
          <a:prstGeom prst="rect">
            <a:avLst/>
          </a:prstGeom>
        </p:spPr>
        <p:txBody>
          <a:bodyPr spcFirstLastPara="1" wrap="square" lIns="91425" tIns="91425" rIns="91425" bIns="91425" anchor="ctr" anchorCtr="0">
            <a:noAutofit/>
          </a:bodyPr>
          <a:lstStyle/>
          <a:p>
            <a:r>
              <a:rPr lang="en-US" dirty="0"/>
              <a:t>A pipe can accept any number of optional parameters to achieve output. The parameter value can be any valid template expressions. To add optional parameters follow the pipe name with a colon (:). Its looks like- currency: 'INR'</a:t>
            </a:r>
          </a:p>
        </p:txBody>
      </p:sp>
      <p:sp>
        <p:nvSpPr>
          <p:cNvPr id="77" name="Google Shape;77;p15"/>
          <p:cNvSpPr txBox="1">
            <a:spLocks noGrp="1"/>
          </p:cNvSpPr>
          <p:nvPr>
            <p:ph type="body" idx="3"/>
          </p:nvPr>
        </p:nvSpPr>
        <p:spPr>
          <a:xfrm>
            <a:off x="4690533" y="4514850"/>
            <a:ext cx="4233334" cy="34501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IN" dirty="0"/>
              <a:t>https://miro.medium.com/max/1400/1*JfjKPYK3qWE2bmVjQNIupg.png</a:t>
            </a:r>
            <a:endParaRPr dirty="0"/>
          </a:p>
        </p:txBody>
      </p:sp>
      <p:pic>
        <p:nvPicPr>
          <p:cNvPr id="4" name="Picture 3">
            <a:extLst>
              <a:ext uri="{FF2B5EF4-FFF2-40B4-BE49-F238E27FC236}">
                <a16:creationId xmlns:a16="http://schemas.microsoft.com/office/drawing/2014/main" id="{67953255-3A0F-F067-8C55-A924A3326C88}"/>
              </a:ext>
            </a:extLst>
          </p:cNvPr>
          <p:cNvPicPr>
            <a:picLocks noChangeAspect="1"/>
          </p:cNvPicPr>
          <p:nvPr/>
        </p:nvPicPr>
        <p:blipFill>
          <a:blip r:embed="rId3"/>
          <a:stretch>
            <a:fillRect/>
          </a:stretch>
        </p:blipFill>
        <p:spPr>
          <a:xfrm>
            <a:off x="4572000" y="1605385"/>
            <a:ext cx="4567067" cy="1932730"/>
          </a:xfrm>
          <a:prstGeom prst="rect">
            <a:avLst/>
          </a:prstGeom>
        </p:spPr>
      </p:pic>
    </p:spTree>
    <p:extLst>
      <p:ext uri="{BB962C8B-B14F-4D97-AF65-F5344CB8AC3E}">
        <p14:creationId xmlns:p14="http://schemas.microsoft.com/office/powerpoint/2010/main" val="36884339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Routing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Angular js Routing </a:t>
            </a:r>
            <a:endParaRPr dirty="0"/>
          </a:p>
        </p:txBody>
      </p:sp>
      <p:sp>
        <p:nvSpPr>
          <p:cNvPr id="75" name="Google Shape;75;p15"/>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r>
              <a:rPr lang="en-US" dirty="0"/>
              <a:t>Routing is a core feature in AngularJS. This feature is useful in building SPA (Single Page Application) with multiple views.</a:t>
            </a:r>
          </a:p>
          <a:p>
            <a:r>
              <a:rPr lang="en-US" dirty="0"/>
              <a:t>In SPA application, all views are different Html files and we use Routing to load different part of application and its help to divide application logically and make it manageable. </a:t>
            </a:r>
          </a:p>
        </p:txBody>
      </p:sp>
      <p:sp>
        <p:nvSpPr>
          <p:cNvPr id="77" name="Google Shape;77;p15"/>
          <p:cNvSpPr txBox="1">
            <a:spLocks noGrp="1"/>
          </p:cNvSpPr>
          <p:nvPr>
            <p:ph type="body" idx="3"/>
          </p:nvPr>
        </p:nvSpPr>
        <p:spPr>
          <a:xfrm>
            <a:off x="4572000" y="4582583"/>
            <a:ext cx="4511496" cy="33654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https://csharpcorner-mindcrackerinc.netdna-ssl.com/UploadFile/ff2f08/routing-in-angularjs/Images/Routing.jpg</a:t>
            </a:r>
            <a:endParaRPr dirty="0"/>
          </a:p>
        </p:txBody>
      </p:sp>
      <p:pic>
        <p:nvPicPr>
          <p:cNvPr id="3" name="Picture 2">
            <a:extLst>
              <a:ext uri="{FF2B5EF4-FFF2-40B4-BE49-F238E27FC236}">
                <a16:creationId xmlns:a16="http://schemas.microsoft.com/office/drawing/2014/main" id="{0F13AD38-6CB8-7516-4EC4-D01961C7C4C4}"/>
              </a:ext>
            </a:extLst>
          </p:cNvPr>
          <p:cNvPicPr>
            <a:picLocks noChangeAspect="1"/>
          </p:cNvPicPr>
          <p:nvPr/>
        </p:nvPicPr>
        <p:blipFill>
          <a:blip r:embed="rId3"/>
          <a:stretch>
            <a:fillRect/>
          </a:stretch>
        </p:blipFill>
        <p:spPr>
          <a:xfrm>
            <a:off x="4572000" y="1694850"/>
            <a:ext cx="4511496" cy="1753799"/>
          </a:xfrm>
          <a:prstGeom prst="rect">
            <a:avLst/>
          </a:prstGeom>
        </p:spPr>
      </p:pic>
    </p:spTree>
    <p:extLst>
      <p:ext uri="{BB962C8B-B14F-4D97-AF65-F5344CB8AC3E}">
        <p14:creationId xmlns:p14="http://schemas.microsoft.com/office/powerpoint/2010/main" val="6271839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Routing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 to ngRoute Module</a:t>
            </a:r>
            <a:endParaRPr dirty="0"/>
          </a:p>
        </p:txBody>
      </p:sp>
      <p:sp>
        <p:nvSpPr>
          <p:cNvPr id="75" name="Google Shape;75;p15"/>
          <p:cNvSpPr txBox="1">
            <a:spLocks noGrp="1"/>
          </p:cNvSpPr>
          <p:nvPr>
            <p:ph type="body" idx="2"/>
          </p:nvPr>
        </p:nvSpPr>
        <p:spPr>
          <a:xfrm>
            <a:off x="358175" y="2448316"/>
            <a:ext cx="3837000" cy="1753800"/>
          </a:xfrm>
          <a:prstGeom prst="rect">
            <a:avLst/>
          </a:prstGeom>
        </p:spPr>
        <p:txBody>
          <a:bodyPr spcFirstLastPara="1" wrap="square" lIns="91425" tIns="91425" rIns="91425" bIns="91425" anchor="ctr" anchorCtr="0">
            <a:noAutofit/>
          </a:bodyPr>
          <a:lstStyle/>
          <a:p>
            <a:r>
              <a:rPr lang="en-US" dirty="0"/>
              <a:t>This module provides routing in AngularJS application and also provides deep linking services and directives. To achieve routing in AngularJS, we need to include the library file of ngRoute.</a:t>
            </a:r>
          </a:p>
        </p:txBody>
      </p:sp>
      <p:sp>
        <p:nvSpPr>
          <p:cNvPr id="77" name="Google Shape;77;p15"/>
          <p:cNvSpPr txBox="1">
            <a:spLocks noGrp="1"/>
          </p:cNvSpPr>
          <p:nvPr>
            <p:ph type="body" idx="3"/>
          </p:nvPr>
        </p:nvSpPr>
        <p:spPr>
          <a:xfrm>
            <a:off x="4775200" y="4514850"/>
            <a:ext cx="4171842" cy="3873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https://csharpcorner-mindcrackerinc.netdna-ssl.com/UploadFile/ff2f08/routing-in-angularjs/Images/Routing.jpg</a:t>
            </a:r>
            <a:endParaRPr dirty="0"/>
          </a:p>
        </p:txBody>
      </p:sp>
      <p:pic>
        <p:nvPicPr>
          <p:cNvPr id="3" name="Picture 2">
            <a:extLst>
              <a:ext uri="{FF2B5EF4-FFF2-40B4-BE49-F238E27FC236}">
                <a16:creationId xmlns:a16="http://schemas.microsoft.com/office/drawing/2014/main" id="{0F13AD38-6CB8-7516-4EC4-D01961C7C4C4}"/>
              </a:ext>
            </a:extLst>
          </p:cNvPr>
          <p:cNvPicPr>
            <a:picLocks noChangeAspect="1"/>
          </p:cNvPicPr>
          <p:nvPr/>
        </p:nvPicPr>
        <p:blipFill>
          <a:blip r:embed="rId3"/>
          <a:stretch>
            <a:fillRect/>
          </a:stretch>
        </p:blipFill>
        <p:spPr>
          <a:xfrm>
            <a:off x="4572000" y="1802030"/>
            <a:ext cx="4572000" cy="1753800"/>
          </a:xfrm>
          <a:prstGeom prst="rect">
            <a:avLst/>
          </a:prstGeom>
        </p:spPr>
      </p:pic>
    </p:spTree>
    <p:extLst>
      <p:ext uri="{BB962C8B-B14F-4D97-AF65-F5344CB8AC3E}">
        <p14:creationId xmlns:p14="http://schemas.microsoft.com/office/powerpoint/2010/main" val="4210458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Routing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Component of ngRoute Module</a:t>
            </a:r>
            <a:endParaRPr dirty="0"/>
          </a:p>
        </p:txBody>
      </p:sp>
      <p:sp>
        <p:nvSpPr>
          <p:cNvPr id="75" name="Google Shape;75;p15"/>
          <p:cNvSpPr txBox="1">
            <a:spLocks noGrp="1"/>
          </p:cNvSpPr>
          <p:nvPr>
            <p:ph type="body" idx="2"/>
          </p:nvPr>
        </p:nvSpPr>
        <p:spPr>
          <a:xfrm>
            <a:off x="358175" y="2461472"/>
            <a:ext cx="3837000" cy="1753800"/>
          </a:xfrm>
          <a:prstGeom prst="rect">
            <a:avLst/>
          </a:prstGeom>
        </p:spPr>
        <p:txBody>
          <a:bodyPr spcFirstLastPara="1" wrap="square" lIns="91425" tIns="91425" rIns="91425" bIns="91425" anchor="ctr" anchorCtr="0">
            <a:noAutofit/>
          </a:bodyPr>
          <a:lstStyle/>
          <a:p>
            <a:r>
              <a:rPr lang="en-US" dirty="0"/>
              <a:t>There are four main components of ngRoute module:</a:t>
            </a:r>
          </a:p>
          <a:p>
            <a:pPr marL="539750" indent="-400050">
              <a:buFont typeface="+mj-lt"/>
              <a:buAutoNum type="romanLcPeriod"/>
            </a:pPr>
            <a:r>
              <a:rPr lang="en-US" dirty="0"/>
              <a:t>ngView</a:t>
            </a:r>
          </a:p>
          <a:p>
            <a:pPr marL="539750" indent="-400050">
              <a:buFont typeface="+mj-lt"/>
              <a:buAutoNum type="romanLcPeriod"/>
            </a:pPr>
            <a:r>
              <a:rPr lang="en-US" dirty="0"/>
              <a:t>$routeProvider</a:t>
            </a:r>
          </a:p>
          <a:p>
            <a:pPr marL="539750" indent="-400050">
              <a:buFont typeface="+mj-lt"/>
              <a:buAutoNum type="romanLcPeriod"/>
            </a:pPr>
            <a:r>
              <a:rPr lang="en-US" dirty="0"/>
              <a:t>$route</a:t>
            </a:r>
          </a:p>
          <a:p>
            <a:pPr marL="539750" indent="-400050">
              <a:buFont typeface="+mj-lt"/>
              <a:buAutoNum type="romanLcPeriod"/>
            </a:pPr>
            <a:r>
              <a:rPr lang="en-US" dirty="0"/>
              <a:t>$routeParams</a:t>
            </a:r>
          </a:p>
          <a:p>
            <a:pPr marL="539750" indent="-400050">
              <a:buFont typeface="+mj-lt"/>
              <a:buAutoNum type="romanLcPeriod"/>
            </a:pPr>
            <a:endParaRPr lang="en-US" dirty="0"/>
          </a:p>
          <a:p>
            <a:endParaRPr lang="en-US" dirty="0"/>
          </a:p>
        </p:txBody>
      </p:sp>
      <p:sp>
        <p:nvSpPr>
          <p:cNvPr id="77" name="Google Shape;77;p15"/>
          <p:cNvSpPr txBox="1">
            <a:spLocks noGrp="1"/>
          </p:cNvSpPr>
          <p:nvPr>
            <p:ph type="body" idx="3"/>
          </p:nvPr>
        </p:nvSpPr>
        <p:spPr>
          <a:xfrm>
            <a:off x="4732866" y="4607984"/>
            <a:ext cx="4267200" cy="33655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dirty="0"/>
              <a:t>Image Source: </a:t>
            </a:r>
            <a:r>
              <a:rPr lang="en-IN" dirty="0"/>
              <a:t>https://csharpcorner-mindcrackerinc.netdna-ssl.com/UploadFile/ff2f08/routing-in-angularjs/Images/Routing.jpg</a:t>
            </a:r>
            <a:endParaRPr dirty="0"/>
          </a:p>
        </p:txBody>
      </p:sp>
      <p:pic>
        <p:nvPicPr>
          <p:cNvPr id="3" name="Picture 2">
            <a:extLst>
              <a:ext uri="{FF2B5EF4-FFF2-40B4-BE49-F238E27FC236}">
                <a16:creationId xmlns:a16="http://schemas.microsoft.com/office/drawing/2014/main" id="{0F13AD38-6CB8-7516-4EC4-D01961C7C4C4}"/>
              </a:ext>
            </a:extLst>
          </p:cNvPr>
          <p:cNvPicPr>
            <a:picLocks noChangeAspect="1"/>
          </p:cNvPicPr>
          <p:nvPr/>
        </p:nvPicPr>
        <p:blipFill>
          <a:blip r:embed="rId3"/>
          <a:stretch>
            <a:fillRect/>
          </a:stretch>
        </p:blipFill>
        <p:spPr>
          <a:xfrm>
            <a:off x="4572000" y="1781531"/>
            <a:ext cx="4552308" cy="1753800"/>
          </a:xfrm>
          <a:prstGeom prst="rect">
            <a:avLst/>
          </a:prstGeom>
        </p:spPr>
      </p:pic>
    </p:spTree>
    <p:extLst>
      <p:ext uri="{BB962C8B-B14F-4D97-AF65-F5344CB8AC3E}">
        <p14:creationId xmlns:p14="http://schemas.microsoft.com/office/powerpoint/2010/main" val="42047294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Routing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Hello World Example</a:t>
            </a:r>
            <a:endParaRPr dirty="0"/>
          </a:p>
        </p:txBody>
      </p:sp>
      <p:sp>
        <p:nvSpPr>
          <p:cNvPr id="75" name="Google Shape;75;p15"/>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r>
              <a:rPr lang="en-US" dirty="0"/>
              <a:t>Routing in AngularJS is used to load different templates at runtime. In the following example we will elaborate it more step by step.</a:t>
            </a:r>
          </a:p>
          <a:p>
            <a:pPr marL="139700" indent="0">
              <a:buNone/>
            </a:pPr>
            <a:r>
              <a:rPr lang="en-US" dirty="0"/>
              <a:t>Step 1: Create basic structure of application (SPA).</a:t>
            </a:r>
          </a:p>
          <a:p>
            <a:pPr marL="539750" indent="-400050">
              <a:buFont typeface="+mj-lt"/>
              <a:buAutoNum type="romanLcPeriod"/>
            </a:pPr>
            <a:endParaRPr lang="en-US" dirty="0"/>
          </a:p>
        </p:txBody>
      </p:sp>
      <p:sp>
        <p:nvSpPr>
          <p:cNvPr id="77" name="Google Shape;77;p15"/>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https://csharpcorner-mindcrackerinc.netdna-ssl.com/UploadFile/ff2f08/routing-in-angularjs/Images/Project%20structure.jpg</a:t>
            </a:r>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51D09948-B49A-3B7D-9061-4536FEC90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564" y="1038129"/>
            <a:ext cx="2693036" cy="3346055"/>
          </a:xfrm>
          <a:prstGeom prst="rect">
            <a:avLst/>
          </a:prstGeom>
        </p:spPr>
      </p:pic>
    </p:spTree>
    <p:extLst>
      <p:ext uri="{BB962C8B-B14F-4D97-AF65-F5344CB8AC3E}">
        <p14:creationId xmlns:p14="http://schemas.microsoft.com/office/powerpoint/2010/main" val="1800857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 to mean stack</a:t>
            </a:r>
            <a:endParaRP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a:t>How secure is the MEAN stack?</a:t>
            </a:r>
          </a:p>
        </p:txBody>
      </p:sp>
      <p:sp>
        <p:nvSpPr>
          <p:cNvPr id="75" name="Google Shape;75;p15"/>
          <p:cNvSpPr txBox="1">
            <a:spLocks noGrp="1"/>
          </p:cNvSpPr>
          <p:nvPr>
            <p:ph type="body" idx="2"/>
          </p:nvPr>
        </p:nvSpPr>
        <p:spPr>
          <a:xfrm>
            <a:off x="358175" y="2716892"/>
            <a:ext cx="3837000" cy="1713108"/>
          </a:xfrm>
          <a:prstGeom prst="rect">
            <a:avLst/>
          </a:prstGeom>
        </p:spPr>
        <p:txBody>
          <a:bodyPr spcFirstLastPara="1" wrap="square" lIns="91425" tIns="91425" rIns="91425" bIns="91425" anchor="ctr" anchorCtr="0">
            <a:noAutofit/>
          </a:bodyPr>
          <a:lstStyle/>
          <a:p>
            <a:r>
              <a:rPr lang="en-IN" dirty="0"/>
              <a:t>Always use HTTPS</a:t>
            </a:r>
          </a:p>
          <a:p>
            <a:r>
              <a:rPr lang="en-IN" dirty="0"/>
              <a:t>Preventing XSS &amp; Request Forgery</a:t>
            </a:r>
          </a:p>
          <a:p>
            <a:r>
              <a:rPr lang="en-IN" dirty="0"/>
              <a:t>Preventing SQL Injections</a:t>
            </a:r>
          </a:p>
          <a:p>
            <a:r>
              <a:rPr lang="en-IN" dirty="0"/>
              <a:t>Security in Web API authentication</a:t>
            </a:r>
          </a:p>
          <a:p>
            <a:endParaRPr lang="en-IN" dirty="0"/>
          </a:p>
          <a:p>
            <a:endParaRPr lang="en-IN" dirty="0"/>
          </a:p>
          <a:p>
            <a:pPr marL="139700" indent="0">
              <a:buNone/>
            </a:pPr>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https://miro.medium.com/max/1264/1*XywIcbNgkWiedwsXBKsDQA.pn</a:t>
            </a:r>
            <a:endParaRPr lang="en-IN"/>
          </a:p>
          <a:p>
            <a:pPr marL="0" indent="0">
              <a:spcAft>
                <a:spcPts val="1600"/>
              </a:spcAft>
              <a:buNone/>
            </a:pPr>
            <a:r>
              <a:rPr lang="en-IN"/>
              <a:t>g</a:t>
            </a:r>
          </a:p>
          <a:p>
            <a:pPr marL="0" indent="0">
              <a:spcAft>
                <a:spcPts val="1600"/>
              </a:spcAft>
              <a:buNone/>
            </a:pPr>
            <a:endParaRPr lang="en-IN"/>
          </a:p>
          <a:p>
            <a:pPr marL="0" indent="0">
              <a:spcAft>
                <a:spcPts val="1600"/>
              </a:spcAft>
              <a:buNone/>
            </a:pPr>
            <a:endParaRPr/>
          </a:p>
        </p:txBody>
      </p:sp>
      <p:pic>
        <p:nvPicPr>
          <p:cNvPr id="4098" name="Picture 2">
            <a:extLst>
              <a:ext uri="{FF2B5EF4-FFF2-40B4-BE49-F238E27FC236}">
                <a16:creationId xmlns:a16="http://schemas.microsoft.com/office/drawing/2014/main" id="{AE1A2BE1-5EE9-4080-6306-D60DC93522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71262"/>
            <a:ext cx="4572000" cy="2454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1612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Routing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Hello World Example</a:t>
            </a:r>
            <a:endParaRPr dirty="0"/>
          </a:p>
        </p:txBody>
      </p:sp>
      <p:sp>
        <p:nvSpPr>
          <p:cNvPr id="75" name="Google Shape;75;p15"/>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r>
              <a:rPr lang="en-US" dirty="0"/>
              <a:t>Step 2: Add Routing</a:t>
            </a:r>
          </a:p>
          <a:p>
            <a:r>
              <a:rPr lang="en-US" dirty="0"/>
              <a:t>Step 3: Define HTML Template and controller</a:t>
            </a:r>
          </a:p>
          <a:p>
            <a:pPr marL="139700" indent="0">
              <a:buNone/>
            </a:pPr>
            <a:endParaRPr lang="en-US" dirty="0"/>
          </a:p>
        </p:txBody>
      </p:sp>
      <p:sp>
        <p:nvSpPr>
          <p:cNvPr id="77" name="Google Shape;77;p15"/>
          <p:cNvSpPr txBox="1">
            <a:spLocks noGrp="1"/>
          </p:cNvSpPr>
          <p:nvPr>
            <p:ph type="body" idx="3"/>
          </p:nvPr>
        </p:nvSpPr>
        <p:spPr>
          <a:xfrm>
            <a:off x="5074950" y="4514850"/>
            <a:ext cx="3397500" cy="4329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https://csharpcorner-mindcrackerinc.netdna-ssl.com/UploadFile/ff2f08/routing-in-angularjs/Images/Project%20structure.jpg</a:t>
            </a:r>
          </a:p>
          <a:p>
            <a:pPr marL="0" lvl="0" indent="0" algn="l" rtl="0">
              <a:spcBef>
                <a:spcPts val="0"/>
              </a:spcBef>
              <a:spcAft>
                <a:spcPts val="1600"/>
              </a:spcAft>
              <a:buNone/>
            </a:pPr>
            <a:endParaRPr lang="en-IN"/>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51D09948-B49A-3B7D-9061-4536FEC90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564" y="1038129"/>
            <a:ext cx="2693036" cy="3346055"/>
          </a:xfrm>
          <a:prstGeom prst="rect">
            <a:avLst/>
          </a:prstGeom>
        </p:spPr>
      </p:pic>
    </p:spTree>
    <p:extLst>
      <p:ext uri="{BB962C8B-B14F-4D97-AF65-F5344CB8AC3E}">
        <p14:creationId xmlns:p14="http://schemas.microsoft.com/office/powerpoint/2010/main" val="16190890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Services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are AngularJS Services?</a:t>
            </a:r>
            <a:endParaRPr dirty="0"/>
          </a:p>
        </p:txBody>
      </p:sp>
      <p:sp>
        <p:nvSpPr>
          <p:cNvPr id="75" name="Google Shape;75;p15"/>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r>
              <a:rPr lang="en-US" dirty="0"/>
              <a:t>AngularJs service is a function, which can use for the business layer of an application. It is like a constructor function that will invoke only once at runtime with new. </a:t>
            </a:r>
          </a:p>
          <a:p>
            <a:r>
              <a:rPr lang="en-US" dirty="0"/>
              <a:t>Services in AngularJS are stateless and singleton objects .</a:t>
            </a:r>
          </a:p>
        </p:txBody>
      </p:sp>
      <p:sp>
        <p:nvSpPr>
          <p:cNvPr id="77" name="Google Shape;77;p15"/>
          <p:cNvSpPr txBox="1">
            <a:spLocks noGrp="1"/>
          </p:cNvSpPr>
          <p:nvPr>
            <p:ph type="body" idx="3"/>
          </p:nvPr>
        </p:nvSpPr>
        <p:spPr>
          <a:xfrm>
            <a:off x="4700587" y="4574118"/>
            <a:ext cx="4274080" cy="37041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https://cdn.educba.com/academy/wp-content/uploads/2020/01/angular-js-service.jpg</a:t>
            </a:r>
            <a:endParaRPr dirty="0"/>
          </a:p>
        </p:txBody>
      </p:sp>
      <p:pic>
        <p:nvPicPr>
          <p:cNvPr id="3" name="Picture 2">
            <a:extLst>
              <a:ext uri="{FF2B5EF4-FFF2-40B4-BE49-F238E27FC236}">
                <a16:creationId xmlns:a16="http://schemas.microsoft.com/office/drawing/2014/main" id="{AF4A594B-77F0-CF95-0AEC-6472C1EC463B}"/>
              </a:ext>
            </a:extLst>
          </p:cNvPr>
          <p:cNvPicPr>
            <a:picLocks noChangeAspect="1"/>
          </p:cNvPicPr>
          <p:nvPr/>
        </p:nvPicPr>
        <p:blipFill rotWithShape="1">
          <a:blip r:embed="rId3"/>
          <a:srcRect b="10457"/>
          <a:stretch/>
        </p:blipFill>
        <p:spPr>
          <a:xfrm>
            <a:off x="4572000" y="1518642"/>
            <a:ext cx="4554849" cy="2285767"/>
          </a:xfrm>
          <a:prstGeom prst="rect">
            <a:avLst/>
          </a:prstGeom>
        </p:spPr>
      </p:pic>
    </p:spTree>
    <p:extLst>
      <p:ext uri="{BB962C8B-B14F-4D97-AF65-F5344CB8AC3E}">
        <p14:creationId xmlns:p14="http://schemas.microsoft.com/office/powerpoint/2010/main" val="219148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Services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When to use Services in AngularJS?</a:t>
            </a:r>
            <a:endParaRPr dirty="0"/>
          </a:p>
        </p:txBody>
      </p:sp>
      <p:sp>
        <p:nvSpPr>
          <p:cNvPr id="75" name="Google Shape;75;p15"/>
          <p:cNvSpPr txBox="1">
            <a:spLocks noGrp="1"/>
          </p:cNvSpPr>
          <p:nvPr>
            <p:ph type="body" idx="2"/>
          </p:nvPr>
        </p:nvSpPr>
        <p:spPr>
          <a:xfrm>
            <a:off x="358175" y="2500312"/>
            <a:ext cx="3837000" cy="1753800"/>
          </a:xfrm>
          <a:prstGeom prst="rect">
            <a:avLst/>
          </a:prstGeom>
        </p:spPr>
        <p:txBody>
          <a:bodyPr spcFirstLastPara="1" wrap="square" lIns="91425" tIns="91425" rIns="91425" bIns="91425" anchor="ctr" anchorCtr="0">
            <a:noAutofit/>
          </a:bodyPr>
          <a:lstStyle/>
          <a:p>
            <a:r>
              <a:rPr lang="en-US" dirty="0"/>
              <a:t>We can use AngularJS services when we want to create things that act as an application interface. It can be used for all those purposes for which constructor is used.</a:t>
            </a:r>
          </a:p>
        </p:txBody>
      </p:sp>
      <p:sp>
        <p:nvSpPr>
          <p:cNvPr id="77" name="Google Shape;77;p15"/>
          <p:cNvSpPr txBox="1">
            <a:spLocks noGrp="1"/>
          </p:cNvSpPr>
          <p:nvPr>
            <p:ph type="body" idx="3"/>
          </p:nvPr>
        </p:nvSpPr>
        <p:spPr>
          <a:xfrm>
            <a:off x="4768320" y="4599517"/>
            <a:ext cx="4231746" cy="3196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https://cdn.educba.com/academy/wp-content/uploads/2020/01/angular-js-service.jpg</a:t>
            </a:r>
            <a:endParaRPr dirty="0"/>
          </a:p>
        </p:txBody>
      </p:sp>
      <p:pic>
        <p:nvPicPr>
          <p:cNvPr id="3" name="Picture 2">
            <a:extLst>
              <a:ext uri="{FF2B5EF4-FFF2-40B4-BE49-F238E27FC236}">
                <a16:creationId xmlns:a16="http://schemas.microsoft.com/office/drawing/2014/main" id="{AF4A594B-77F0-CF95-0AEC-6472C1EC463B}"/>
              </a:ext>
            </a:extLst>
          </p:cNvPr>
          <p:cNvPicPr>
            <a:picLocks noChangeAspect="1"/>
          </p:cNvPicPr>
          <p:nvPr/>
        </p:nvPicPr>
        <p:blipFill rotWithShape="1">
          <a:blip r:embed="rId3"/>
          <a:srcRect b="10457"/>
          <a:stretch/>
        </p:blipFill>
        <p:spPr>
          <a:xfrm>
            <a:off x="4572000" y="1354900"/>
            <a:ext cx="4572000" cy="2294374"/>
          </a:xfrm>
          <a:prstGeom prst="rect">
            <a:avLst/>
          </a:prstGeom>
        </p:spPr>
      </p:pic>
    </p:spTree>
    <p:extLst>
      <p:ext uri="{BB962C8B-B14F-4D97-AF65-F5344CB8AC3E}">
        <p14:creationId xmlns:p14="http://schemas.microsoft.com/office/powerpoint/2010/main" val="90268489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Services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AngularJS Services</a:t>
            </a:r>
            <a:endParaRPr dirty="0"/>
          </a:p>
        </p:txBody>
      </p:sp>
      <p:sp>
        <p:nvSpPr>
          <p:cNvPr id="75" name="Google Shape;75;p15"/>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139700" indent="0">
              <a:buNone/>
            </a:pPr>
            <a:r>
              <a:rPr lang="en-US" dirty="0"/>
              <a:t>There are two types of services in angular:</a:t>
            </a:r>
          </a:p>
          <a:p>
            <a:r>
              <a:rPr lang="en-US" dirty="0"/>
              <a:t>Built-in services</a:t>
            </a:r>
          </a:p>
          <a:p>
            <a:r>
              <a:rPr lang="en-US" dirty="0"/>
              <a:t>Custom services</a:t>
            </a:r>
          </a:p>
        </p:txBody>
      </p:sp>
      <p:sp>
        <p:nvSpPr>
          <p:cNvPr id="77" name="Google Shape;77;p15"/>
          <p:cNvSpPr txBox="1">
            <a:spLocks noGrp="1"/>
          </p:cNvSpPr>
          <p:nvPr>
            <p:ph type="body" idx="3"/>
          </p:nvPr>
        </p:nvSpPr>
        <p:spPr>
          <a:xfrm>
            <a:off x="4775199" y="4624916"/>
            <a:ext cx="4123267" cy="3196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https://cdn.educba.com/academy/wp-content/uploads/2020/01/angular-js-service.jpg</a:t>
            </a:r>
            <a:endParaRPr dirty="0"/>
          </a:p>
        </p:txBody>
      </p:sp>
      <p:pic>
        <p:nvPicPr>
          <p:cNvPr id="3" name="Picture 2">
            <a:extLst>
              <a:ext uri="{FF2B5EF4-FFF2-40B4-BE49-F238E27FC236}">
                <a16:creationId xmlns:a16="http://schemas.microsoft.com/office/drawing/2014/main" id="{AF4A594B-77F0-CF95-0AEC-6472C1EC463B}"/>
              </a:ext>
            </a:extLst>
          </p:cNvPr>
          <p:cNvPicPr>
            <a:picLocks noChangeAspect="1"/>
          </p:cNvPicPr>
          <p:nvPr/>
        </p:nvPicPr>
        <p:blipFill rotWithShape="1">
          <a:blip r:embed="rId3"/>
          <a:srcRect b="10457"/>
          <a:stretch/>
        </p:blipFill>
        <p:spPr>
          <a:xfrm>
            <a:off x="4589151" y="1428866"/>
            <a:ext cx="4554849" cy="2285767"/>
          </a:xfrm>
          <a:prstGeom prst="rect">
            <a:avLst/>
          </a:prstGeom>
        </p:spPr>
      </p:pic>
    </p:spTree>
    <p:extLst>
      <p:ext uri="{BB962C8B-B14F-4D97-AF65-F5344CB8AC3E}">
        <p14:creationId xmlns:p14="http://schemas.microsoft.com/office/powerpoint/2010/main" val="11580789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Services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Built-in Services in AngularJS</a:t>
            </a:r>
            <a:endParaRPr dirty="0"/>
          </a:p>
        </p:txBody>
      </p:sp>
      <p:sp>
        <p:nvSpPr>
          <p:cNvPr id="75" name="Google Shape;75;p15"/>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139700" indent="0">
              <a:buNone/>
            </a:pPr>
            <a:r>
              <a:rPr lang="en-US" dirty="0"/>
              <a:t>They are pre-built services in AngularJS. These services get registered automatically at runtime with the dependency injector.</a:t>
            </a:r>
          </a:p>
          <a:p>
            <a:r>
              <a:rPr lang="en-US" dirty="0"/>
              <a:t>$http</a:t>
            </a:r>
          </a:p>
          <a:p>
            <a:r>
              <a:rPr lang="en-US" dirty="0"/>
              <a:t>$interval</a:t>
            </a:r>
          </a:p>
          <a:p>
            <a:r>
              <a:rPr lang="en-US" dirty="0"/>
              <a:t>$timeout</a:t>
            </a:r>
          </a:p>
          <a:p>
            <a:r>
              <a:rPr lang="en-US" dirty="0"/>
              <a:t>$anchorscroll</a:t>
            </a:r>
          </a:p>
          <a:p>
            <a:endParaRPr lang="en-US" dirty="0"/>
          </a:p>
        </p:txBody>
      </p:sp>
      <p:sp>
        <p:nvSpPr>
          <p:cNvPr id="77" name="Google Shape;77;p15"/>
          <p:cNvSpPr txBox="1">
            <a:spLocks noGrp="1"/>
          </p:cNvSpPr>
          <p:nvPr>
            <p:ph type="body" idx="3"/>
          </p:nvPr>
        </p:nvSpPr>
        <p:spPr>
          <a:xfrm>
            <a:off x="4758266" y="4574118"/>
            <a:ext cx="4267200" cy="370416"/>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https://encrypted-tbn0.gstatic.com/images?q=tbn:ANd9GcQZi-_-a-7v-_r6WA-Ly23zsC8XW51Rww4fLFMnd2w2E8cZdxJ6iUtoxHKHPsdWwVCTXnY&amp;usqp=CAU</a:t>
            </a:r>
            <a:endParaRPr dirty="0"/>
          </a:p>
        </p:txBody>
      </p:sp>
      <p:pic>
        <p:nvPicPr>
          <p:cNvPr id="4" name="Picture 3">
            <a:extLst>
              <a:ext uri="{FF2B5EF4-FFF2-40B4-BE49-F238E27FC236}">
                <a16:creationId xmlns:a16="http://schemas.microsoft.com/office/drawing/2014/main" id="{BDF760E4-8197-D9D3-A032-D8DA11BD564C}"/>
              </a:ext>
            </a:extLst>
          </p:cNvPr>
          <p:cNvPicPr>
            <a:picLocks noChangeAspect="1"/>
          </p:cNvPicPr>
          <p:nvPr/>
        </p:nvPicPr>
        <p:blipFill>
          <a:blip r:embed="rId3"/>
          <a:stretch>
            <a:fillRect/>
          </a:stretch>
        </p:blipFill>
        <p:spPr>
          <a:xfrm>
            <a:off x="4582918" y="1310877"/>
            <a:ext cx="4561081" cy="2736649"/>
          </a:xfrm>
          <a:prstGeom prst="rect">
            <a:avLst/>
          </a:prstGeom>
        </p:spPr>
      </p:pic>
    </p:spTree>
    <p:extLst>
      <p:ext uri="{BB962C8B-B14F-4D97-AF65-F5344CB8AC3E}">
        <p14:creationId xmlns:p14="http://schemas.microsoft.com/office/powerpoint/2010/main" val="21110887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Services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Built-in Services in AngularJS</a:t>
            </a:r>
            <a:endParaRPr dirty="0"/>
          </a:p>
        </p:txBody>
      </p:sp>
      <p:sp>
        <p:nvSpPr>
          <p:cNvPr id="75" name="Google Shape;75;p15"/>
          <p:cNvSpPr txBox="1">
            <a:spLocks noGrp="1"/>
          </p:cNvSpPr>
          <p:nvPr>
            <p:ph type="body" idx="2"/>
          </p:nvPr>
        </p:nvSpPr>
        <p:spPr>
          <a:xfrm>
            <a:off x="358175" y="2363416"/>
            <a:ext cx="3837000" cy="1753800"/>
          </a:xfrm>
          <a:prstGeom prst="rect">
            <a:avLst/>
          </a:prstGeom>
        </p:spPr>
        <p:txBody>
          <a:bodyPr spcFirstLastPara="1" wrap="square" lIns="91425" tIns="91425" rIns="91425" bIns="91425" anchor="ctr" anchorCtr="0">
            <a:noAutofit/>
          </a:bodyPr>
          <a:lstStyle/>
          <a:p>
            <a:r>
              <a:rPr lang="en-US" dirty="0"/>
              <a:t>$animate</a:t>
            </a:r>
          </a:p>
          <a:p>
            <a:r>
              <a:rPr lang="en-US" dirty="0"/>
              <a:t>$animateCss</a:t>
            </a:r>
          </a:p>
          <a:p>
            <a:r>
              <a:rPr lang="en-US" dirty="0"/>
              <a:t>$cacheFactory</a:t>
            </a:r>
          </a:p>
          <a:p>
            <a:r>
              <a:rPr lang="en-US" dirty="0"/>
              <a:t>$templateCache</a:t>
            </a:r>
          </a:p>
          <a:p>
            <a:r>
              <a:rPr lang="en-US" dirty="0"/>
              <a:t>$compile</a:t>
            </a:r>
          </a:p>
          <a:p>
            <a:r>
              <a:rPr lang="en-US" dirty="0"/>
              <a:t>$controller </a:t>
            </a:r>
          </a:p>
          <a:p>
            <a:r>
              <a:rPr lang="en-US" dirty="0"/>
              <a:t>$document: </a:t>
            </a:r>
          </a:p>
        </p:txBody>
      </p:sp>
      <p:sp>
        <p:nvSpPr>
          <p:cNvPr id="77" name="Google Shape;77;p15"/>
          <p:cNvSpPr txBox="1">
            <a:spLocks noGrp="1"/>
          </p:cNvSpPr>
          <p:nvPr>
            <p:ph type="body" idx="3"/>
          </p:nvPr>
        </p:nvSpPr>
        <p:spPr>
          <a:xfrm>
            <a:off x="4825999" y="4605867"/>
            <a:ext cx="4207933" cy="38946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https://encrypted-tbn0.gstatic.com/images?q=tbn:ANd9GcQZi-_-a-7v-_r6WA-Ly23zsC8XW51Rww4fLFMnd2w2E8cZdxJ6iUtoxHKHPsdWwVCTXnY&amp;usqp=CAU</a:t>
            </a:r>
            <a:endParaRPr dirty="0"/>
          </a:p>
        </p:txBody>
      </p:sp>
      <p:pic>
        <p:nvPicPr>
          <p:cNvPr id="4" name="Picture 3">
            <a:extLst>
              <a:ext uri="{FF2B5EF4-FFF2-40B4-BE49-F238E27FC236}">
                <a16:creationId xmlns:a16="http://schemas.microsoft.com/office/drawing/2014/main" id="{BDF760E4-8197-D9D3-A032-D8DA11BD564C}"/>
              </a:ext>
            </a:extLst>
          </p:cNvPr>
          <p:cNvPicPr>
            <a:picLocks noChangeAspect="1"/>
          </p:cNvPicPr>
          <p:nvPr/>
        </p:nvPicPr>
        <p:blipFill>
          <a:blip r:embed="rId3"/>
          <a:stretch>
            <a:fillRect/>
          </a:stretch>
        </p:blipFill>
        <p:spPr>
          <a:xfrm>
            <a:off x="4582918" y="1354899"/>
            <a:ext cx="4561081" cy="2736649"/>
          </a:xfrm>
          <a:prstGeom prst="rect">
            <a:avLst/>
          </a:prstGeom>
        </p:spPr>
      </p:pic>
    </p:spTree>
    <p:extLst>
      <p:ext uri="{BB962C8B-B14F-4D97-AF65-F5344CB8AC3E}">
        <p14:creationId xmlns:p14="http://schemas.microsoft.com/office/powerpoint/2010/main" val="2299584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Services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Built-in Services in AngularJS</a:t>
            </a:r>
            <a:endParaRPr dirty="0"/>
          </a:p>
        </p:txBody>
      </p:sp>
      <p:sp>
        <p:nvSpPr>
          <p:cNvPr id="75" name="Google Shape;75;p15"/>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r>
              <a:rPr lang="en-US" dirty="0"/>
              <a:t>$exceptionHandler</a:t>
            </a:r>
          </a:p>
          <a:p>
            <a:r>
              <a:rPr lang="en-US" dirty="0"/>
              <a:t>$filter</a:t>
            </a:r>
          </a:p>
          <a:p>
            <a:r>
              <a:rPr lang="en-US" dirty="0"/>
              <a:t>$</a:t>
            </a:r>
            <a:r>
              <a:rPr lang="en-US" dirty="0" err="1"/>
              <a:t>httpParamSerializer</a:t>
            </a:r>
            <a:endParaRPr lang="en-US" dirty="0"/>
          </a:p>
          <a:p>
            <a:r>
              <a:rPr lang="en-US" dirty="0"/>
              <a:t>$</a:t>
            </a:r>
            <a:r>
              <a:rPr lang="en-US" dirty="0" err="1"/>
              <a:t>httpParamSerializerJQLike</a:t>
            </a:r>
            <a:endParaRPr lang="en-US" dirty="0"/>
          </a:p>
          <a:p>
            <a:r>
              <a:rPr lang="en-US" dirty="0"/>
              <a:t>$</a:t>
            </a:r>
            <a:r>
              <a:rPr lang="en-US" dirty="0" err="1"/>
              <a:t>xhrFactory</a:t>
            </a:r>
            <a:endParaRPr lang="en-US" dirty="0"/>
          </a:p>
          <a:p>
            <a:r>
              <a:rPr lang="en-US" dirty="0"/>
              <a:t>$</a:t>
            </a:r>
            <a:r>
              <a:rPr lang="en-US" dirty="0" err="1"/>
              <a:t>httpBackendx</a:t>
            </a:r>
            <a:endParaRPr lang="en-US" dirty="0"/>
          </a:p>
        </p:txBody>
      </p:sp>
      <p:sp>
        <p:nvSpPr>
          <p:cNvPr id="77" name="Google Shape;77;p15"/>
          <p:cNvSpPr txBox="1">
            <a:spLocks noGrp="1"/>
          </p:cNvSpPr>
          <p:nvPr>
            <p:ph type="body" idx="3"/>
          </p:nvPr>
        </p:nvSpPr>
        <p:spPr>
          <a:xfrm>
            <a:off x="4800599" y="4514850"/>
            <a:ext cx="4199467" cy="3704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https://encrypted-tbn0.gstatic.com/images?q=tbn:ANd9GcQZi-_-a-7v-_r6WA-Ly23zsC8XW51Rww4fLFMnd2w2E8cZdxJ6iUtoxHKHPsdWwVCTXnY&amp;usqp=CAU</a:t>
            </a:r>
            <a:endParaRPr dirty="0"/>
          </a:p>
        </p:txBody>
      </p:sp>
      <p:pic>
        <p:nvPicPr>
          <p:cNvPr id="4" name="Picture 3">
            <a:extLst>
              <a:ext uri="{FF2B5EF4-FFF2-40B4-BE49-F238E27FC236}">
                <a16:creationId xmlns:a16="http://schemas.microsoft.com/office/drawing/2014/main" id="{BDF760E4-8197-D9D3-A032-D8DA11BD564C}"/>
              </a:ext>
            </a:extLst>
          </p:cNvPr>
          <p:cNvPicPr>
            <a:picLocks noChangeAspect="1"/>
          </p:cNvPicPr>
          <p:nvPr/>
        </p:nvPicPr>
        <p:blipFill>
          <a:blip r:embed="rId3"/>
          <a:stretch>
            <a:fillRect/>
          </a:stretch>
        </p:blipFill>
        <p:spPr>
          <a:xfrm>
            <a:off x="4582918" y="1354900"/>
            <a:ext cx="4557499" cy="2734500"/>
          </a:xfrm>
          <a:prstGeom prst="rect">
            <a:avLst/>
          </a:prstGeom>
        </p:spPr>
      </p:pic>
    </p:spTree>
    <p:extLst>
      <p:ext uri="{BB962C8B-B14F-4D97-AF65-F5344CB8AC3E}">
        <p14:creationId xmlns:p14="http://schemas.microsoft.com/office/powerpoint/2010/main" val="2794667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Services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Built-in Services in AngularJS</a:t>
            </a:r>
            <a:endParaRPr dirty="0"/>
          </a:p>
        </p:txBody>
      </p:sp>
      <p:sp>
        <p:nvSpPr>
          <p:cNvPr id="75" name="Google Shape;75;p15"/>
          <p:cNvSpPr txBox="1">
            <a:spLocks noGrp="1"/>
          </p:cNvSpPr>
          <p:nvPr>
            <p:ph type="body" idx="2"/>
          </p:nvPr>
        </p:nvSpPr>
        <p:spPr>
          <a:xfrm>
            <a:off x="358175" y="2454894"/>
            <a:ext cx="3837000" cy="1753800"/>
          </a:xfrm>
          <a:prstGeom prst="rect">
            <a:avLst/>
          </a:prstGeom>
        </p:spPr>
        <p:txBody>
          <a:bodyPr spcFirstLastPara="1" wrap="square" lIns="91425" tIns="91425" rIns="91425" bIns="91425" anchor="ctr" anchorCtr="0">
            <a:noAutofit/>
          </a:bodyPr>
          <a:lstStyle/>
          <a:p>
            <a:r>
              <a:rPr lang="en-US" dirty="0"/>
              <a:t>$interpolate</a:t>
            </a:r>
          </a:p>
          <a:p>
            <a:r>
              <a:rPr lang="en-US" dirty="0"/>
              <a:t>$locale </a:t>
            </a:r>
          </a:p>
          <a:p>
            <a:r>
              <a:rPr lang="en-US" dirty="0"/>
              <a:t>$location</a:t>
            </a:r>
          </a:p>
          <a:p>
            <a:r>
              <a:rPr lang="en-US" dirty="0"/>
              <a:t>$</a:t>
            </a:r>
            <a:r>
              <a:rPr lang="en-US" dirty="0" err="1"/>
              <a:t>logiv</a:t>
            </a:r>
            <a:endParaRPr lang="en-US" dirty="0"/>
          </a:p>
          <a:p>
            <a:r>
              <a:rPr lang="en-US" dirty="0"/>
              <a:t>$</a:t>
            </a:r>
            <a:r>
              <a:rPr lang="en-US" dirty="0" err="1"/>
              <a:t>rootElement</a:t>
            </a:r>
            <a:endParaRPr lang="en-US" dirty="0"/>
          </a:p>
          <a:p>
            <a:r>
              <a:rPr lang="en-US" dirty="0"/>
              <a:t>$</a:t>
            </a:r>
            <a:r>
              <a:rPr lang="en-US" dirty="0" err="1"/>
              <a:t>sceDelegate</a:t>
            </a:r>
            <a:endParaRPr lang="en-US" dirty="0"/>
          </a:p>
          <a:p>
            <a:endParaRPr lang="en-US" dirty="0"/>
          </a:p>
        </p:txBody>
      </p:sp>
      <p:sp>
        <p:nvSpPr>
          <p:cNvPr id="77" name="Google Shape;77;p15"/>
          <p:cNvSpPr txBox="1">
            <a:spLocks noGrp="1"/>
          </p:cNvSpPr>
          <p:nvPr>
            <p:ph type="body" idx="3"/>
          </p:nvPr>
        </p:nvSpPr>
        <p:spPr>
          <a:xfrm>
            <a:off x="4825999" y="4514850"/>
            <a:ext cx="4199467" cy="40428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a:t>https://encrypted-tbn0.gstatic.com/images?q=tbn:ANd9GcQZi-_-a-7v-_r6WA-Ly23zsC8XW51Rww4fLFMnd2w2E8cZdxJ6iUtoxHKHPsdWwVCTXnY&amp;usqp=CAU</a:t>
            </a:r>
            <a:endParaRPr dirty="0"/>
          </a:p>
        </p:txBody>
      </p:sp>
      <p:pic>
        <p:nvPicPr>
          <p:cNvPr id="4" name="Picture 3">
            <a:extLst>
              <a:ext uri="{FF2B5EF4-FFF2-40B4-BE49-F238E27FC236}">
                <a16:creationId xmlns:a16="http://schemas.microsoft.com/office/drawing/2014/main" id="{BDF760E4-8197-D9D3-A032-D8DA11BD564C}"/>
              </a:ext>
            </a:extLst>
          </p:cNvPr>
          <p:cNvPicPr>
            <a:picLocks noChangeAspect="1"/>
          </p:cNvPicPr>
          <p:nvPr/>
        </p:nvPicPr>
        <p:blipFill>
          <a:blip r:embed="rId3"/>
          <a:stretch>
            <a:fillRect/>
          </a:stretch>
        </p:blipFill>
        <p:spPr>
          <a:xfrm>
            <a:off x="4572000" y="1310878"/>
            <a:ext cx="4572000" cy="2743200"/>
          </a:xfrm>
          <a:prstGeom prst="rect">
            <a:avLst/>
          </a:prstGeom>
        </p:spPr>
      </p:pic>
    </p:spTree>
    <p:extLst>
      <p:ext uri="{BB962C8B-B14F-4D97-AF65-F5344CB8AC3E}">
        <p14:creationId xmlns:p14="http://schemas.microsoft.com/office/powerpoint/2010/main" val="387474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Services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Customs Services in AngularJS</a:t>
            </a:r>
            <a:endParaRPr dirty="0"/>
          </a:p>
        </p:txBody>
      </p:sp>
      <p:sp>
        <p:nvSpPr>
          <p:cNvPr id="75" name="Google Shape;75;p15"/>
          <p:cNvSpPr txBox="1">
            <a:spLocks noGrp="1"/>
          </p:cNvSpPr>
          <p:nvPr>
            <p:ph type="body" idx="2"/>
          </p:nvPr>
        </p:nvSpPr>
        <p:spPr>
          <a:xfrm>
            <a:off x="358175" y="2448316"/>
            <a:ext cx="3837000" cy="1753800"/>
          </a:xfrm>
          <a:prstGeom prst="rect">
            <a:avLst/>
          </a:prstGeom>
        </p:spPr>
        <p:txBody>
          <a:bodyPr spcFirstLastPara="1" wrap="square" lIns="91425" tIns="91425" rIns="91425" bIns="91425" anchor="ctr" anchorCtr="0">
            <a:noAutofit/>
          </a:bodyPr>
          <a:lstStyle/>
          <a:p>
            <a:r>
              <a:rPr lang="en-US" dirty="0"/>
              <a:t>We can create our own service by connecting it with a module in AngularJS. And to use it add it as a dependency while defining controller.</a:t>
            </a:r>
          </a:p>
        </p:txBody>
      </p:sp>
      <p:sp>
        <p:nvSpPr>
          <p:cNvPr id="77" name="Google Shape;77;p15"/>
          <p:cNvSpPr txBox="1">
            <a:spLocks noGrp="1"/>
          </p:cNvSpPr>
          <p:nvPr>
            <p:ph type="body" idx="3"/>
          </p:nvPr>
        </p:nvSpPr>
        <p:spPr>
          <a:xfrm>
            <a:off x="4665133" y="4514850"/>
            <a:ext cx="4292600" cy="3873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https://www.valuebound.com/sites/default/files/styles/homepage_slider/public/AngularJS%20Series_Custom%20services_Cover%20image.jpg?itok=f7fAw20c</a:t>
            </a:r>
            <a:endParaRPr dirty="0"/>
          </a:p>
        </p:txBody>
      </p:sp>
      <p:pic>
        <p:nvPicPr>
          <p:cNvPr id="3" name="Picture 2">
            <a:extLst>
              <a:ext uri="{FF2B5EF4-FFF2-40B4-BE49-F238E27FC236}">
                <a16:creationId xmlns:a16="http://schemas.microsoft.com/office/drawing/2014/main" id="{A1056503-B6D8-00D7-9F9A-84600670252C}"/>
              </a:ext>
            </a:extLst>
          </p:cNvPr>
          <p:cNvPicPr>
            <a:picLocks noChangeAspect="1"/>
          </p:cNvPicPr>
          <p:nvPr/>
        </p:nvPicPr>
        <p:blipFill>
          <a:blip r:embed="rId3"/>
          <a:stretch>
            <a:fillRect/>
          </a:stretch>
        </p:blipFill>
        <p:spPr>
          <a:xfrm>
            <a:off x="4572000" y="1567375"/>
            <a:ext cx="4560609" cy="2010446"/>
          </a:xfrm>
          <a:prstGeom prst="rect">
            <a:avLst/>
          </a:prstGeom>
        </p:spPr>
      </p:pic>
    </p:spTree>
    <p:extLst>
      <p:ext uri="{BB962C8B-B14F-4D97-AF65-F5344CB8AC3E}">
        <p14:creationId xmlns:p14="http://schemas.microsoft.com/office/powerpoint/2010/main" val="3180604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Http Request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Customs Services in AngularJS</a:t>
            </a:r>
            <a:endParaRPr dirty="0"/>
          </a:p>
        </p:txBody>
      </p:sp>
      <p:sp>
        <p:nvSpPr>
          <p:cNvPr id="75" name="Google Shape;75;p15"/>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r>
              <a:rPr lang="en-US" dirty="0"/>
              <a:t>AngularJS provides $http control which works as a service to read data from the server. </a:t>
            </a:r>
          </a:p>
          <a:p>
            <a:r>
              <a:rPr lang="en-US" dirty="0"/>
              <a:t>$http is an AngularJS service for reading data from remote servers. </a:t>
            </a:r>
          </a:p>
        </p:txBody>
      </p:sp>
      <p:sp>
        <p:nvSpPr>
          <p:cNvPr id="77" name="Google Shape;77;p15"/>
          <p:cNvSpPr txBox="1">
            <a:spLocks noGrp="1"/>
          </p:cNvSpPr>
          <p:nvPr>
            <p:ph type="body" idx="3"/>
          </p:nvPr>
        </p:nvSpPr>
        <p:spPr>
          <a:xfrm>
            <a:off x="4572000" y="4464050"/>
            <a:ext cx="4411133" cy="4127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https://www.valuebound.com/sites/default/files/styles/homepage_slider/public/AngularJS%20Series_Custom%20services_Cover%20image.jpg?itok=f7fAw20c</a:t>
            </a:r>
            <a:endParaRPr dirty="0"/>
          </a:p>
        </p:txBody>
      </p:sp>
      <p:pic>
        <p:nvPicPr>
          <p:cNvPr id="3" name="Picture 2">
            <a:extLst>
              <a:ext uri="{FF2B5EF4-FFF2-40B4-BE49-F238E27FC236}">
                <a16:creationId xmlns:a16="http://schemas.microsoft.com/office/drawing/2014/main" id="{A1056503-B6D8-00D7-9F9A-84600670252C}"/>
              </a:ext>
            </a:extLst>
          </p:cNvPr>
          <p:cNvPicPr>
            <a:picLocks noChangeAspect="1"/>
          </p:cNvPicPr>
          <p:nvPr/>
        </p:nvPicPr>
        <p:blipFill>
          <a:blip r:embed="rId3"/>
          <a:stretch>
            <a:fillRect/>
          </a:stretch>
        </p:blipFill>
        <p:spPr>
          <a:xfrm>
            <a:off x="4572000" y="1635109"/>
            <a:ext cx="4568728" cy="2014025"/>
          </a:xfrm>
          <a:prstGeom prst="rect">
            <a:avLst/>
          </a:prstGeom>
        </p:spPr>
      </p:pic>
    </p:spTree>
    <p:extLst>
      <p:ext uri="{BB962C8B-B14F-4D97-AF65-F5344CB8AC3E}">
        <p14:creationId xmlns:p14="http://schemas.microsoft.com/office/powerpoint/2010/main" val="1863601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 to mean stack</a:t>
            </a:r>
            <a:endParaRP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a:t>Why choose Mean Stack?</a:t>
            </a:r>
          </a:p>
        </p:txBody>
      </p:sp>
      <p:sp>
        <p:nvSpPr>
          <p:cNvPr id="75" name="Google Shape;75;p15"/>
          <p:cNvSpPr txBox="1">
            <a:spLocks noGrp="1"/>
          </p:cNvSpPr>
          <p:nvPr>
            <p:ph type="body" idx="2"/>
          </p:nvPr>
        </p:nvSpPr>
        <p:spPr>
          <a:xfrm>
            <a:off x="358175" y="2571750"/>
            <a:ext cx="3837000" cy="2002558"/>
          </a:xfrm>
          <a:prstGeom prst="rect">
            <a:avLst/>
          </a:prstGeom>
        </p:spPr>
        <p:txBody>
          <a:bodyPr spcFirstLastPara="1" wrap="square" lIns="91425" tIns="91425" rIns="91425" bIns="91425" anchor="ctr" anchorCtr="0">
            <a:noAutofit/>
          </a:bodyPr>
          <a:lstStyle/>
          <a:p>
            <a:pPr marL="139700" indent="0">
              <a:buNone/>
            </a:pPr>
            <a:endParaRPr lang="en-IN" dirty="0"/>
          </a:p>
          <a:p>
            <a:endParaRPr lang="en-IN" dirty="0"/>
          </a:p>
          <a:p>
            <a:pPr lvl="0"/>
            <a:r>
              <a:rPr lang="en-IN" dirty="0"/>
              <a:t>Scalable and Flexible</a:t>
            </a:r>
          </a:p>
          <a:p>
            <a:pPr lvl="0"/>
            <a:r>
              <a:rPr lang="en-IN" dirty="0"/>
              <a:t>Excellent Speed</a:t>
            </a:r>
          </a:p>
          <a:p>
            <a:pPr lvl="0"/>
            <a:r>
              <a:rPr lang="en-IN" dirty="0"/>
              <a:t>One Stack, one language</a:t>
            </a:r>
          </a:p>
          <a:p>
            <a:pPr lvl="0"/>
            <a:r>
              <a:rPr lang="en-IN" dirty="0"/>
              <a:t>Free of Cost</a:t>
            </a:r>
          </a:p>
          <a:p>
            <a:pPr lvl="0"/>
            <a:r>
              <a:rPr lang="en-IN" dirty="0"/>
              <a:t>User-Friendly</a:t>
            </a:r>
          </a:p>
          <a:p>
            <a:pPr lvl="0"/>
            <a:r>
              <a:rPr lang="en-IN" dirty="0"/>
              <a:t>Avoids Rewriting</a:t>
            </a:r>
          </a:p>
          <a:p>
            <a:endParaRPr lang="en-IN" dirty="0"/>
          </a:p>
          <a:p>
            <a:endParaRPr lang="en-IN" dirty="0"/>
          </a:p>
          <a:p>
            <a:pPr marL="139700" indent="0">
              <a:buNone/>
            </a:pPr>
            <a:endParaRPr lang="en-IN" dirty="0"/>
          </a:p>
          <a:p>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a:t>Image Source: </a:t>
            </a:r>
            <a:r>
              <a:rPr lang="en-IN">
                <a:hlinkClick r:id="rId3"/>
              </a:rPr>
              <a:t>https://karmicksolutions.com/blog/why-choose-mean-stack-for-developing-your-mobile-web-application/</a:t>
            </a:r>
            <a:endParaRPr lang="en-IN"/>
          </a:p>
          <a:p>
            <a:pPr marL="0" indent="0">
              <a:spcAft>
                <a:spcPts val="1600"/>
              </a:spcAft>
              <a:buNone/>
            </a:pPr>
            <a:endParaRPr lang="en-IN"/>
          </a:p>
          <a:p>
            <a:pPr marL="0" indent="0">
              <a:spcAft>
                <a:spcPts val="1600"/>
              </a:spcAft>
              <a:buNone/>
            </a:pPr>
            <a:endParaRPr/>
          </a:p>
        </p:txBody>
      </p:sp>
      <p:pic>
        <p:nvPicPr>
          <p:cNvPr id="5122" name="Picture 2" descr="Why Choose MEAN Stack">
            <a:extLst>
              <a:ext uri="{FF2B5EF4-FFF2-40B4-BE49-F238E27FC236}">
                <a16:creationId xmlns:a16="http://schemas.microsoft.com/office/drawing/2014/main" id="{47BDD665-A7F3-E5E5-5277-F329EABB95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99" b="8962"/>
          <a:stretch/>
        </p:blipFill>
        <p:spPr bwMode="auto">
          <a:xfrm>
            <a:off x="4572000" y="1354900"/>
            <a:ext cx="4572000" cy="260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845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Http Request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Customs Services in AngularJS</a:t>
            </a:r>
            <a:endParaRPr dirty="0"/>
          </a:p>
        </p:txBody>
      </p:sp>
      <p:sp>
        <p:nvSpPr>
          <p:cNvPr id="75" name="Google Shape;75;p15"/>
          <p:cNvSpPr txBox="1">
            <a:spLocks noGrp="1"/>
          </p:cNvSpPr>
          <p:nvPr>
            <p:ph type="body" idx="2"/>
          </p:nvPr>
        </p:nvSpPr>
        <p:spPr>
          <a:xfrm>
            <a:off x="358175" y="2472433"/>
            <a:ext cx="3837000" cy="1753800"/>
          </a:xfrm>
          <a:prstGeom prst="rect">
            <a:avLst/>
          </a:prstGeom>
        </p:spPr>
        <p:txBody>
          <a:bodyPr spcFirstLastPara="1" wrap="square" lIns="91425" tIns="91425" rIns="91425" bIns="91425" anchor="ctr" anchorCtr="0">
            <a:noAutofit/>
          </a:bodyPr>
          <a:lstStyle/>
          <a:p>
            <a:r>
              <a:rPr lang="en-US" dirty="0"/>
              <a:t>The $http is a core AngularJS service that is used to communicate with the remote HTTP service via browser’s XMLHttpRequest object or via JSONP.</a:t>
            </a:r>
          </a:p>
          <a:p>
            <a:r>
              <a:rPr lang="en-US" dirty="0"/>
              <a:t>Syntax:</a:t>
            </a:r>
          </a:p>
        </p:txBody>
      </p:sp>
      <p:sp>
        <p:nvSpPr>
          <p:cNvPr id="8" name="TextBox 7">
            <a:extLst>
              <a:ext uri="{FF2B5EF4-FFF2-40B4-BE49-F238E27FC236}">
                <a16:creationId xmlns:a16="http://schemas.microsoft.com/office/drawing/2014/main" id="{82BE352C-CC0A-3433-11BE-30CB33AE9CF1}"/>
              </a:ext>
            </a:extLst>
          </p:cNvPr>
          <p:cNvSpPr txBox="1"/>
          <p:nvPr/>
        </p:nvSpPr>
        <p:spPr>
          <a:xfrm>
            <a:off x="4844727" y="491877"/>
            <a:ext cx="3714750" cy="3734356"/>
          </a:xfrm>
          <a:prstGeom prst="rect">
            <a:avLst/>
          </a:prstGeom>
          <a:noFill/>
        </p:spPr>
        <p:txBody>
          <a:bodyPr wrap="square">
            <a:spAutoFit/>
          </a:bodyPr>
          <a:lstStyle/>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$http({</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method: '</a:t>
            </a:r>
            <a:r>
              <a:rPr lang="en-IN" sz="1200" b="0" dirty="0" err="1">
                <a:effectLst/>
                <a:latin typeface="Times New Roman" panose="02020603050405020304" pitchFamily="18" charset="0"/>
                <a:ea typeface="Times New Roman" panose="02020603050405020304" pitchFamily="18" charset="0"/>
              </a:rPr>
              <a:t>Method_Name</a:t>
            </a:r>
            <a:r>
              <a:rPr lang="en-IN" sz="1200" b="0" dirty="0">
                <a:effectLst/>
                <a:latin typeface="Times New Roman" panose="02020603050405020304" pitchFamily="18" charset="0"/>
                <a:ea typeface="Times New Roman" panose="02020603050405020304" pitchFamily="18" charset="0"/>
              </a:rPr>
              <a:t>',</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url: '/</a:t>
            </a:r>
            <a:r>
              <a:rPr lang="en-IN" sz="1200" b="0" dirty="0" err="1">
                <a:effectLst/>
                <a:latin typeface="Times New Roman" panose="02020603050405020304" pitchFamily="18" charset="0"/>
                <a:ea typeface="Times New Roman" panose="02020603050405020304" pitchFamily="18" charset="0"/>
              </a:rPr>
              <a:t>someUrl</a:t>
            </a:r>
            <a:r>
              <a:rPr lang="en-IN" sz="1200" b="0" dirty="0">
                <a:effectLst/>
                <a:latin typeface="Times New Roman" panose="02020603050405020304" pitchFamily="18" charset="0"/>
                <a:ea typeface="Times New Roman" panose="02020603050405020304" pitchFamily="18" charset="0"/>
              </a:rPr>
              <a:t>'</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}).then(function </a:t>
            </a:r>
            <a:r>
              <a:rPr lang="en-IN" sz="1200" b="0" dirty="0" err="1">
                <a:effectLst/>
                <a:latin typeface="Times New Roman" panose="02020603050405020304" pitchFamily="18" charset="0"/>
                <a:ea typeface="Times New Roman" panose="02020603050405020304" pitchFamily="18" charset="0"/>
              </a:rPr>
              <a:t>successCallback</a:t>
            </a:r>
            <a:r>
              <a:rPr lang="en-IN" sz="1200" b="0" dirty="0">
                <a:effectLst/>
                <a:latin typeface="Times New Roman" panose="02020603050405020304" pitchFamily="18" charset="0"/>
                <a:ea typeface="Times New Roman" panose="02020603050405020304" pitchFamily="18" charset="0"/>
              </a:rPr>
              <a:t>(response) {</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//when the response is available, this </a:t>
            </a:r>
            <a:r>
              <a:rPr lang="en-IN" sz="1200" b="0" dirty="0" err="1">
                <a:effectLst/>
                <a:latin typeface="Times New Roman" panose="02020603050405020304" pitchFamily="18" charset="0"/>
                <a:ea typeface="Times New Roman" panose="02020603050405020304" pitchFamily="18" charset="0"/>
              </a:rPr>
              <a:t>callback</a:t>
            </a:r>
            <a:r>
              <a:rPr lang="en-IN" sz="1200" b="0" dirty="0">
                <a:effectLst/>
                <a:latin typeface="Times New Roman" panose="02020603050405020304" pitchFamily="18" charset="0"/>
                <a:ea typeface="Times New Roman" panose="02020603050405020304" pitchFamily="18" charset="0"/>
              </a:rPr>
              <a:t> will be called asynchronously</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 function </a:t>
            </a:r>
            <a:r>
              <a:rPr lang="en-IN" sz="1200" b="0" dirty="0" err="1">
                <a:effectLst/>
                <a:latin typeface="Times New Roman" panose="02020603050405020304" pitchFamily="18" charset="0"/>
                <a:ea typeface="Times New Roman" panose="02020603050405020304" pitchFamily="18" charset="0"/>
              </a:rPr>
              <a:t>errorCallback</a:t>
            </a:r>
            <a:r>
              <a:rPr lang="en-IN" sz="1200" b="0" dirty="0">
                <a:effectLst/>
                <a:latin typeface="Times New Roman" panose="02020603050405020304" pitchFamily="18" charset="0"/>
                <a:ea typeface="Times New Roman" panose="02020603050405020304" pitchFamily="18" charset="0"/>
              </a:rPr>
              <a:t>(response) {</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 this method will called when server returns response with an error status.</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a:t>
            </a:r>
            <a:endParaRPr lang="en-IN" sz="12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506430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Http Request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Methods</a:t>
            </a:r>
            <a:endParaRPr dirty="0"/>
          </a:p>
        </p:txBody>
      </p:sp>
      <p:sp>
        <p:nvSpPr>
          <p:cNvPr id="75" name="Google Shape;75;p15"/>
          <p:cNvSpPr txBox="1">
            <a:spLocks noGrp="1"/>
          </p:cNvSpPr>
          <p:nvPr>
            <p:ph type="body" idx="2"/>
          </p:nvPr>
        </p:nvSpPr>
        <p:spPr>
          <a:xfrm>
            <a:off x="358175" y="2454894"/>
            <a:ext cx="3837000" cy="1753800"/>
          </a:xfrm>
          <a:prstGeom prst="rect">
            <a:avLst/>
          </a:prstGeom>
        </p:spPr>
        <p:txBody>
          <a:bodyPr spcFirstLastPara="1" wrap="square" lIns="91425" tIns="91425" rIns="91425" bIns="91425" anchor="ctr" anchorCtr="0">
            <a:noAutofit/>
          </a:bodyPr>
          <a:lstStyle/>
          <a:p>
            <a:r>
              <a:rPr lang="en-US" dirty="0"/>
              <a:t>In the above example we used the .get shortcut method for $ajax service . There are also other shortcut methods.</a:t>
            </a:r>
          </a:p>
          <a:p>
            <a:r>
              <a:rPr lang="en-US" dirty="0"/>
              <a:t>$</a:t>
            </a:r>
            <a:r>
              <a:rPr lang="en-US" dirty="0" err="1"/>
              <a:t>http.get</a:t>
            </a:r>
            <a:endParaRPr lang="en-US" dirty="0"/>
          </a:p>
          <a:p>
            <a:r>
              <a:rPr lang="en-US" dirty="0"/>
              <a:t>$</a:t>
            </a:r>
            <a:r>
              <a:rPr lang="en-US" dirty="0" err="1"/>
              <a:t>http.post</a:t>
            </a:r>
            <a:endParaRPr lang="en-US" dirty="0"/>
          </a:p>
          <a:p>
            <a:r>
              <a:rPr lang="en-US" dirty="0"/>
              <a:t>$</a:t>
            </a:r>
            <a:r>
              <a:rPr lang="en-US" dirty="0" err="1"/>
              <a:t>http.head</a:t>
            </a:r>
            <a:endParaRPr lang="en-US" dirty="0"/>
          </a:p>
        </p:txBody>
      </p:sp>
      <p:sp>
        <p:nvSpPr>
          <p:cNvPr id="8" name="TextBox 7">
            <a:extLst>
              <a:ext uri="{FF2B5EF4-FFF2-40B4-BE49-F238E27FC236}">
                <a16:creationId xmlns:a16="http://schemas.microsoft.com/office/drawing/2014/main" id="{82BE352C-CC0A-3433-11BE-30CB33AE9CF1}"/>
              </a:ext>
            </a:extLst>
          </p:cNvPr>
          <p:cNvSpPr txBox="1"/>
          <p:nvPr/>
        </p:nvSpPr>
        <p:spPr>
          <a:xfrm>
            <a:off x="4844727" y="491877"/>
            <a:ext cx="3714750" cy="3734356"/>
          </a:xfrm>
          <a:prstGeom prst="rect">
            <a:avLst/>
          </a:prstGeom>
          <a:noFill/>
        </p:spPr>
        <p:txBody>
          <a:bodyPr wrap="square">
            <a:spAutoFit/>
          </a:bodyPr>
          <a:lstStyle/>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$http({</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method: '</a:t>
            </a:r>
            <a:r>
              <a:rPr lang="en-IN" sz="1200" b="0" dirty="0" err="1">
                <a:effectLst/>
                <a:latin typeface="Times New Roman" panose="02020603050405020304" pitchFamily="18" charset="0"/>
                <a:ea typeface="Times New Roman" panose="02020603050405020304" pitchFamily="18" charset="0"/>
              </a:rPr>
              <a:t>Method_Name</a:t>
            </a:r>
            <a:r>
              <a:rPr lang="en-IN" sz="1200" b="0" dirty="0">
                <a:effectLst/>
                <a:latin typeface="Times New Roman" panose="02020603050405020304" pitchFamily="18" charset="0"/>
                <a:ea typeface="Times New Roman" panose="02020603050405020304" pitchFamily="18" charset="0"/>
              </a:rPr>
              <a:t>',</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url: '/</a:t>
            </a:r>
            <a:r>
              <a:rPr lang="en-IN" sz="1200" b="0" dirty="0" err="1">
                <a:effectLst/>
                <a:latin typeface="Times New Roman" panose="02020603050405020304" pitchFamily="18" charset="0"/>
                <a:ea typeface="Times New Roman" panose="02020603050405020304" pitchFamily="18" charset="0"/>
              </a:rPr>
              <a:t>someUrl</a:t>
            </a:r>
            <a:r>
              <a:rPr lang="en-IN" sz="1200" b="0" dirty="0">
                <a:effectLst/>
                <a:latin typeface="Times New Roman" panose="02020603050405020304" pitchFamily="18" charset="0"/>
                <a:ea typeface="Times New Roman" panose="02020603050405020304" pitchFamily="18" charset="0"/>
              </a:rPr>
              <a:t>'</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}).then(function </a:t>
            </a:r>
            <a:r>
              <a:rPr lang="en-IN" sz="1200" b="0" dirty="0" err="1">
                <a:effectLst/>
                <a:latin typeface="Times New Roman" panose="02020603050405020304" pitchFamily="18" charset="0"/>
                <a:ea typeface="Times New Roman" panose="02020603050405020304" pitchFamily="18" charset="0"/>
              </a:rPr>
              <a:t>successCallback</a:t>
            </a:r>
            <a:r>
              <a:rPr lang="en-IN" sz="1200" b="0" dirty="0">
                <a:effectLst/>
                <a:latin typeface="Times New Roman" panose="02020603050405020304" pitchFamily="18" charset="0"/>
                <a:ea typeface="Times New Roman" panose="02020603050405020304" pitchFamily="18" charset="0"/>
              </a:rPr>
              <a:t>(response) {</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//when the response is available, this </a:t>
            </a:r>
            <a:r>
              <a:rPr lang="en-IN" sz="1200" b="0" dirty="0" err="1">
                <a:effectLst/>
                <a:latin typeface="Times New Roman" panose="02020603050405020304" pitchFamily="18" charset="0"/>
                <a:ea typeface="Times New Roman" panose="02020603050405020304" pitchFamily="18" charset="0"/>
              </a:rPr>
              <a:t>callback</a:t>
            </a:r>
            <a:r>
              <a:rPr lang="en-IN" sz="1200" b="0" dirty="0">
                <a:effectLst/>
                <a:latin typeface="Times New Roman" panose="02020603050405020304" pitchFamily="18" charset="0"/>
                <a:ea typeface="Times New Roman" panose="02020603050405020304" pitchFamily="18" charset="0"/>
              </a:rPr>
              <a:t> will be called asynchronously</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 function </a:t>
            </a:r>
            <a:r>
              <a:rPr lang="en-IN" sz="1200" b="0" dirty="0" err="1">
                <a:effectLst/>
                <a:latin typeface="Times New Roman" panose="02020603050405020304" pitchFamily="18" charset="0"/>
                <a:ea typeface="Times New Roman" panose="02020603050405020304" pitchFamily="18" charset="0"/>
              </a:rPr>
              <a:t>errorCallback</a:t>
            </a:r>
            <a:r>
              <a:rPr lang="en-IN" sz="1200" b="0" dirty="0">
                <a:effectLst/>
                <a:latin typeface="Times New Roman" panose="02020603050405020304" pitchFamily="18" charset="0"/>
                <a:ea typeface="Times New Roman" panose="02020603050405020304" pitchFamily="18" charset="0"/>
              </a:rPr>
              <a:t>(response) {</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      // this method will called when server returns response with an error status.</a:t>
            </a:r>
            <a:endParaRPr lang="en-IN" sz="1200" b="1" dirty="0">
              <a:effectLst/>
              <a:latin typeface="Times New Roman" panose="02020603050405020304" pitchFamily="18" charset="0"/>
              <a:ea typeface="Times New Roman" panose="02020603050405020304" pitchFamily="18" charset="0"/>
            </a:endParaRPr>
          </a:p>
          <a:p>
            <a:pPr algn="l">
              <a:spcBef>
                <a:spcPts val="1000"/>
              </a:spcBef>
              <a:spcAft>
                <a:spcPts val="1000"/>
              </a:spcAft>
            </a:pPr>
            <a:r>
              <a:rPr lang="en-IN" sz="1200" b="0" dirty="0">
                <a:effectLst/>
                <a:latin typeface="Times New Roman" panose="02020603050405020304" pitchFamily="18" charset="0"/>
                <a:ea typeface="Times New Roman" panose="02020603050405020304" pitchFamily="18" charset="0"/>
              </a:rPr>
              <a:t>});</a:t>
            </a:r>
            <a:endParaRPr lang="en-IN" sz="12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26461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Http Request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Methods</a:t>
            </a:r>
            <a:endParaRPr dirty="0"/>
          </a:p>
        </p:txBody>
      </p:sp>
      <p:sp>
        <p:nvSpPr>
          <p:cNvPr id="75" name="Google Shape;75;p15"/>
          <p:cNvSpPr txBox="1">
            <a:spLocks noGrp="1"/>
          </p:cNvSpPr>
          <p:nvPr>
            <p:ph type="body" idx="2"/>
          </p:nvPr>
        </p:nvSpPr>
        <p:spPr>
          <a:xfrm>
            <a:off x="358175" y="2356838"/>
            <a:ext cx="3837000" cy="1753800"/>
          </a:xfrm>
          <a:prstGeom prst="rect">
            <a:avLst/>
          </a:prstGeom>
        </p:spPr>
        <p:txBody>
          <a:bodyPr spcFirstLastPara="1" wrap="square" lIns="91425" tIns="91425" rIns="91425" bIns="91425" anchor="ctr" anchorCtr="0">
            <a:noAutofit/>
          </a:bodyPr>
          <a:lstStyle/>
          <a:p>
            <a:r>
              <a:rPr lang="en-US" dirty="0"/>
              <a:t>$</a:t>
            </a:r>
            <a:r>
              <a:rPr lang="en-US" dirty="0" err="1"/>
              <a:t>http.put</a:t>
            </a:r>
            <a:endParaRPr lang="en-US" dirty="0"/>
          </a:p>
          <a:p>
            <a:r>
              <a:rPr lang="en-US" dirty="0"/>
              <a:t>$</a:t>
            </a:r>
            <a:r>
              <a:rPr lang="en-US" dirty="0" err="1"/>
              <a:t>http.delete</a:t>
            </a:r>
            <a:endParaRPr lang="en-US" dirty="0"/>
          </a:p>
          <a:p>
            <a:r>
              <a:rPr lang="en-US" dirty="0"/>
              <a:t>$</a:t>
            </a:r>
            <a:r>
              <a:rPr lang="en-US" dirty="0" err="1"/>
              <a:t>http.patch</a:t>
            </a:r>
            <a:endParaRPr lang="en-US" dirty="0"/>
          </a:p>
          <a:p>
            <a:r>
              <a:rPr lang="en-US" dirty="0"/>
              <a:t>$</a:t>
            </a:r>
            <a:r>
              <a:rPr lang="en-US" dirty="0" err="1"/>
              <a:t>http.jsonp</a:t>
            </a:r>
            <a:endParaRPr lang="en-US" dirty="0"/>
          </a:p>
        </p:txBody>
      </p:sp>
      <p:pic>
        <p:nvPicPr>
          <p:cNvPr id="3" name="Picture 2">
            <a:extLst>
              <a:ext uri="{FF2B5EF4-FFF2-40B4-BE49-F238E27FC236}">
                <a16:creationId xmlns:a16="http://schemas.microsoft.com/office/drawing/2014/main" id="{3A3EBC02-E0E0-595E-7B8F-689753795DAA}"/>
              </a:ext>
            </a:extLst>
          </p:cNvPr>
          <p:cNvPicPr>
            <a:picLocks noChangeAspect="1"/>
          </p:cNvPicPr>
          <p:nvPr/>
        </p:nvPicPr>
        <p:blipFill rotWithShape="1">
          <a:blip r:embed="rId3"/>
          <a:srcRect b="18852"/>
          <a:stretch/>
        </p:blipFill>
        <p:spPr>
          <a:xfrm>
            <a:off x="4572000" y="1180473"/>
            <a:ext cx="4572000" cy="2782554"/>
          </a:xfrm>
          <a:prstGeom prst="rect">
            <a:avLst/>
          </a:prstGeom>
        </p:spPr>
      </p:pic>
      <p:sp>
        <p:nvSpPr>
          <p:cNvPr id="9" name="Google Shape;77;p15">
            <a:extLst>
              <a:ext uri="{FF2B5EF4-FFF2-40B4-BE49-F238E27FC236}">
                <a16:creationId xmlns:a16="http://schemas.microsoft.com/office/drawing/2014/main" id="{3C088FCD-A2C4-EE15-63B1-5E15AB8694ED}"/>
              </a:ext>
            </a:extLst>
          </p:cNvPr>
          <p:cNvSpPr txBox="1">
            <a:spLocks noGrp="1"/>
          </p:cNvSpPr>
          <p:nvPr>
            <p:ph type="body" idx="3"/>
          </p:nvPr>
        </p:nvSpPr>
        <p:spPr>
          <a:xfrm>
            <a:off x="4572000" y="4514850"/>
            <a:ext cx="4419600" cy="3196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https://image.slidesharecdn.com/02-httpresource-140216002719-phpapp01/85/angularjs-http-resource-services-6-320.jpg?cb=1392510554</a:t>
            </a:r>
            <a:endParaRPr dirty="0"/>
          </a:p>
        </p:txBody>
      </p:sp>
    </p:spTree>
    <p:extLst>
      <p:ext uri="{BB962C8B-B14F-4D97-AF65-F5344CB8AC3E}">
        <p14:creationId xmlns:p14="http://schemas.microsoft.com/office/powerpoint/2010/main" val="16226423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Angular js Http Request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Property</a:t>
            </a:r>
            <a:endParaRPr dirty="0"/>
          </a:p>
        </p:txBody>
      </p:sp>
      <p:sp>
        <p:nvSpPr>
          <p:cNvPr id="75" name="Google Shape;75;p15"/>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r>
              <a:rPr lang="en-US" dirty="0"/>
              <a:t>The response from the server is retrieved as an object and this object contains the following properties</a:t>
            </a:r>
          </a:p>
        </p:txBody>
      </p:sp>
      <p:graphicFrame>
        <p:nvGraphicFramePr>
          <p:cNvPr id="2" name="Table 1">
            <a:extLst>
              <a:ext uri="{FF2B5EF4-FFF2-40B4-BE49-F238E27FC236}">
                <a16:creationId xmlns:a16="http://schemas.microsoft.com/office/drawing/2014/main" id="{6820C1CE-94B1-EE4A-3BBC-54A62EB4A416}"/>
              </a:ext>
            </a:extLst>
          </p:cNvPr>
          <p:cNvGraphicFramePr>
            <a:graphicFrameLocks noGrp="1"/>
          </p:cNvGraphicFramePr>
          <p:nvPr>
            <p:extLst>
              <p:ext uri="{D42A27DB-BD31-4B8C-83A1-F6EECF244321}">
                <p14:modId xmlns:p14="http://schemas.microsoft.com/office/powerpoint/2010/main" val="3427947761"/>
              </p:ext>
            </p:extLst>
          </p:nvPr>
        </p:nvGraphicFramePr>
        <p:xfrm>
          <a:off x="4574186" y="1252174"/>
          <a:ext cx="4569813" cy="2922876"/>
        </p:xfrm>
        <a:graphic>
          <a:graphicData uri="http://schemas.openxmlformats.org/drawingml/2006/table">
            <a:tbl>
              <a:tblPr firstRow="1" firstCol="1" bandRow="1">
                <a:tableStyleId>{5C22544A-7EE6-4342-B048-85BDC9FD1C3A}</a:tableStyleId>
              </a:tblPr>
              <a:tblGrid>
                <a:gridCol w="828921">
                  <a:extLst>
                    <a:ext uri="{9D8B030D-6E8A-4147-A177-3AD203B41FA5}">
                      <a16:colId xmlns:a16="http://schemas.microsoft.com/office/drawing/2014/main" val="3646129728"/>
                    </a:ext>
                  </a:extLst>
                </a:gridCol>
                <a:gridCol w="3740892">
                  <a:extLst>
                    <a:ext uri="{9D8B030D-6E8A-4147-A177-3AD203B41FA5}">
                      <a16:colId xmlns:a16="http://schemas.microsoft.com/office/drawing/2014/main" val="1787612960"/>
                    </a:ext>
                  </a:extLst>
                </a:gridCol>
              </a:tblGrid>
              <a:tr h="409267">
                <a:tc>
                  <a:txBody>
                    <a:bodyPr/>
                    <a:lstStyle/>
                    <a:p>
                      <a:pPr>
                        <a:lnSpc>
                          <a:spcPct val="115000"/>
                        </a:lnSpc>
                        <a:spcBef>
                          <a:spcPts val="1000"/>
                        </a:spcBef>
                        <a:spcAft>
                          <a:spcPts val="1000"/>
                        </a:spcAft>
                      </a:pPr>
                      <a:r>
                        <a:rPr lang="en-IN" sz="1200">
                          <a:effectLst/>
                        </a:rPr>
                        <a:t>Property</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a:effectLst/>
                        </a:rPr>
                        <a:t>Description</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726788402"/>
                  </a:ext>
                </a:extLst>
              </a:tr>
              <a:tr h="565025">
                <a:tc>
                  <a:txBody>
                    <a:bodyPr/>
                    <a:lstStyle/>
                    <a:p>
                      <a:pPr>
                        <a:lnSpc>
                          <a:spcPct val="115000"/>
                        </a:lnSpc>
                        <a:spcBef>
                          <a:spcPts val="1000"/>
                        </a:spcBef>
                        <a:spcAft>
                          <a:spcPts val="1000"/>
                        </a:spcAft>
                      </a:pPr>
                      <a:r>
                        <a:rPr lang="en-IN" sz="1200">
                          <a:effectLst/>
                        </a:rPr>
                        <a:t>.config</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a:effectLst/>
                        </a:rPr>
                        <a:t>The configuration object that was used to generate the request.</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59204124"/>
                  </a:ext>
                </a:extLst>
              </a:tr>
              <a:tr h="409267">
                <a:tc>
                  <a:txBody>
                    <a:bodyPr/>
                    <a:lstStyle/>
                    <a:p>
                      <a:pPr>
                        <a:lnSpc>
                          <a:spcPct val="115000"/>
                        </a:lnSpc>
                        <a:spcBef>
                          <a:spcPts val="1000"/>
                        </a:spcBef>
                        <a:spcAft>
                          <a:spcPts val="1000"/>
                        </a:spcAft>
                      </a:pPr>
                      <a:r>
                        <a:rPr lang="en-IN" sz="1200">
                          <a:effectLst/>
                        </a:rPr>
                        <a:t>.status</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a:effectLst/>
                        </a:rPr>
                        <a:t>Status number defining the HTTP status.</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78761457"/>
                  </a:ext>
                </a:extLst>
              </a:tr>
              <a:tr h="565025">
                <a:tc>
                  <a:txBody>
                    <a:bodyPr/>
                    <a:lstStyle/>
                    <a:p>
                      <a:pPr>
                        <a:lnSpc>
                          <a:spcPct val="115000"/>
                        </a:lnSpc>
                        <a:spcBef>
                          <a:spcPts val="1000"/>
                        </a:spcBef>
                        <a:spcAft>
                          <a:spcPts val="1000"/>
                        </a:spcAft>
                      </a:pPr>
                      <a:r>
                        <a:rPr lang="en-IN" sz="1200">
                          <a:effectLst/>
                        </a:rPr>
                        <a:t>.data</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a:effectLst/>
                        </a:rPr>
                        <a:t>The response body transformed with the transform functions.</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8948705"/>
                  </a:ext>
                </a:extLst>
              </a:tr>
              <a:tr h="409267">
                <a:tc>
                  <a:txBody>
                    <a:bodyPr/>
                    <a:lstStyle/>
                    <a:p>
                      <a:pPr>
                        <a:lnSpc>
                          <a:spcPct val="115000"/>
                        </a:lnSpc>
                        <a:spcBef>
                          <a:spcPts val="1000"/>
                        </a:spcBef>
                        <a:spcAft>
                          <a:spcPts val="1000"/>
                        </a:spcAft>
                      </a:pPr>
                      <a:r>
                        <a:rPr lang="en-IN" sz="1200">
                          <a:effectLst/>
                        </a:rPr>
                        <a:t>.headers</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a:effectLst/>
                        </a:rPr>
                        <a:t>Function to use to get header information.</a:t>
                      </a:r>
                      <a:endParaRPr lang="en-IN"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077040941"/>
                  </a:ext>
                </a:extLst>
              </a:tr>
              <a:tr h="565025">
                <a:tc>
                  <a:txBody>
                    <a:bodyPr/>
                    <a:lstStyle/>
                    <a:p>
                      <a:pPr>
                        <a:lnSpc>
                          <a:spcPct val="115000"/>
                        </a:lnSpc>
                        <a:spcBef>
                          <a:spcPts val="1000"/>
                        </a:spcBef>
                        <a:spcAft>
                          <a:spcPts val="1000"/>
                        </a:spcAft>
                      </a:pPr>
                      <a:r>
                        <a:rPr lang="en-IN" sz="1200">
                          <a:effectLst/>
                        </a:rPr>
                        <a:t>.statusText</a:t>
                      </a:r>
                      <a:endParaRPr lang="en-IN"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dirty="0">
                          <a:effectLst/>
                        </a:rPr>
                        <a:t>HTTP status text of the response.</a:t>
                      </a:r>
                      <a:endParaRPr lang="en-IN"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84855576"/>
                  </a:ext>
                </a:extLst>
              </a:tr>
            </a:tbl>
          </a:graphicData>
        </a:graphic>
      </p:graphicFrame>
    </p:spTree>
    <p:extLst>
      <p:ext uri="{BB962C8B-B14F-4D97-AF65-F5344CB8AC3E}">
        <p14:creationId xmlns:p14="http://schemas.microsoft.com/office/powerpoint/2010/main" val="39730020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Node Introduction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Node.js?</a:t>
            </a:r>
            <a:endParaRPr dirty="0"/>
          </a:p>
        </p:txBody>
      </p:sp>
      <p:sp>
        <p:nvSpPr>
          <p:cNvPr id="75" name="Google Shape;75;p15"/>
          <p:cNvSpPr txBox="1">
            <a:spLocks noGrp="1"/>
          </p:cNvSpPr>
          <p:nvPr>
            <p:ph type="body" idx="2"/>
          </p:nvPr>
        </p:nvSpPr>
        <p:spPr>
          <a:xfrm>
            <a:off x="358175" y="2448316"/>
            <a:ext cx="3837000" cy="1753800"/>
          </a:xfrm>
          <a:prstGeom prst="rect">
            <a:avLst/>
          </a:prstGeom>
        </p:spPr>
        <p:txBody>
          <a:bodyPr spcFirstLastPara="1" wrap="square" lIns="91425" tIns="91425" rIns="91425" bIns="91425" anchor="ctr" anchorCtr="0">
            <a:noAutofit/>
          </a:bodyPr>
          <a:lstStyle/>
          <a:p>
            <a:r>
              <a:rPr lang="en-US" dirty="0"/>
              <a:t>Node.js is a server-side platform built on Google Chrome's JavaScript Engine (V8 Engine). </a:t>
            </a:r>
          </a:p>
          <a:p>
            <a:r>
              <a:rPr lang="en-US" dirty="0"/>
              <a:t>Node.js was developed by Ryan Dahl in 2009 and its latest version is v0.10.36. </a:t>
            </a:r>
          </a:p>
        </p:txBody>
      </p:sp>
      <p:pic>
        <p:nvPicPr>
          <p:cNvPr id="4" name="Picture 3">
            <a:extLst>
              <a:ext uri="{FF2B5EF4-FFF2-40B4-BE49-F238E27FC236}">
                <a16:creationId xmlns:a16="http://schemas.microsoft.com/office/drawing/2014/main" id="{2CBA6C86-A40C-7C3F-E0EC-8014CBD8979B}"/>
              </a:ext>
            </a:extLst>
          </p:cNvPr>
          <p:cNvPicPr>
            <a:picLocks noChangeAspect="1"/>
          </p:cNvPicPr>
          <p:nvPr/>
        </p:nvPicPr>
        <p:blipFill>
          <a:blip r:embed="rId3"/>
          <a:stretch>
            <a:fillRect/>
          </a:stretch>
        </p:blipFill>
        <p:spPr>
          <a:xfrm>
            <a:off x="4572000" y="702839"/>
            <a:ext cx="4572000" cy="3812011"/>
          </a:xfrm>
          <a:prstGeom prst="rect">
            <a:avLst/>
          </a:prstGeom>
        </p:spPr>
      </p:pic>
      <p:sp>
        <p:nvSpPr>
          <p:cNvPr id="8" name="Google Shape;77;p15">
            <a:extLst>
              <a:ext uri="{FF2B5EF4-FFF2-40B4-BE49-F238E27FC236}">
                <a16:creationId xmlns:a16="http://schemas.microsoft.com/office/drawing/2014/main" id="{EAB49FD8-258E-B29D-CD45-F0C817F46E71}"/>
              </a:ext>
            </a:extLst>
          </p:cNvPr>
          <p:cNvSpPr txBox="1">
            <a:spLocks noGrp="1"/>
          </p:cNvSpPr>
          <p:nvPr>
            <p:ph type="body" idx="3"/>
          </p:nvPr>
        </p:nvSpPr>
        <p:spPr>
          <a:xfrm>
            <a:off x="4847167" y="4616450"/>
            <a:ext cx="4021666" cy="32808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https://www.tutorialspoint.com/nodejs/images/nodejs_concepts.jpg</a:t>
            </a:r>
            <a:endParaRPr dirty="0"/>
          </a:p>
        </p:txBody>
      </p:sp>
    </p:spTree>
    <p:extLst>
      <p:ext uri="{BB962C8B-B14F-4D97-AF65-F5344CB8AC3E}">
        <p14:creationId xmlns:p14="http://schemas.microsoft.com/office/powerpoint/2010/main" val="18036154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Node Introduction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Node.js?</a:t>
            </a:r>
            <a:endParaRPr dirty="0"/>
          </a:p>
        </p:txBody>
      </p:sp>
      <p:sp>
        <p:nvSpPr>
          <p:cNvPr id="75" name="Google Shape;75;p15"/>
          <p:cNvSpPr txBox="1">
            <a:spLocks noGrp="1"/>
          </p:cNvSpPr>
          <p:nvPr>
            <p:ph type="body" idx="2"/>
          </p:nvPr>
        </p:nvSpPr>
        <p:spPr>
          <a:xfrm>
            <a:off x="358175" y="2571750"/>
            <a:ext cx="3837000" cy="1753800"/>
          </a:xfrm>
          <a:prstGeom prst="rect">
            <a:avLst/>
          </a:prstGeom>
        </p:spPr>
        <p:txBody>
          <a:bodyPr spcFirstLastPara="1" wrap="square" lIns="91425" tIns="91425" rIns="91425" bIns="91425" anchor="ctr" anchorCtr="0">
            <a:noAutofit/>
          </a:bodyPr>
          <a:lstStyle/>
          <a:p>
            <a:r>
              <a:rPr lang="en-US" dirty="0"/>
              <a:t>Node.js is an open source, cross-platform runtime environment.</a:t>
            </a:r>
          </a:p>
          <a:p>
            <a:r>
              <a:rPr lang="en-US" dirty="0"/>
              <a:t>Node.js applications are written in JavaScript, and can be run within the Node.js runtime on OS X, Microsoft Windows, and Linux.</a:t>
            </a:r>
          </a:p>
          <a:p>
            <a:r>
              <a:rPr lang="en-US" dirty="0"/>
              <a:t>Node.js = Runtime Environment + JavaScript Library</a:t>
            </a:r>
          </a:p>
        </p:txBody>
      </p:sp>
      <p:pic>
        <p:nvPicPr>
          <p:cNvPr id="4" name="Picture 3">
            <a:extLst>
              <a:ext uri="{FF2B5EF4-FFF2-40B4-BE49-F238E27FC236}">
                <a16:creationId xmlns:a16="http://schemas.microsoft.com/office/drawing/2014/main" id="{2CBA6C86-A40C-7C3F-E0EC-8014CBD8979B}"/>
              </a:ext>
            </a:extLst>
          </p:cNvPr>
          <p:cNvPicPr>
            <a:picLocks noChangeAspect="1"/>
          </p:cNvPicPr>
          <p:nvPr/>
        </p:nvPicPr>
        <p:blipFill>
          <a:blip r:embed="rId3"/>
          <a:stretch>
            <a:fillRect/>
          </a:stretch>
        </p:blipFill>
        <p:spPr>
          <a:xfrm>
            <a:off x="4572000" y="713500"/>
            <a:ext cx="4572000" cy="3812011"/>
          </a:xfrm>
          <a:prstGeom prst="rect">
            <a:avLst/>
          </a:prstGeom>
        </p:spPr>
      </p:pic>
      <p:sp>
        <p:nvSpPr>
          <p:cNvPr id="8" name="Google Shape;77;p15">
            <a:extLst>
              <a:ext uri="{FF2B5EF4-FFF2-40B4-BE49-F238E27FC236}">
                <a16:creationId xmlns:a16="http://schemas.microsoft.com/office/drawing/2014/main" id="{EAB49FD8-258E-B29D-CD45-F0C817F46E71}"/>
              </a:ext>
            </a:extLst>
          </p:cNvPr>
          <p:cNvSpPr txBox="1">
            <a:spLocks noGrp="1"/>
          </p:cNvSpPr>
          <p:nvPr>
            <p:ph type="body" idx="3"/>
          </p:nvPr>
        </p:nvSpPr>
        <p:spPr>
          <a:xfrm>
            <a:off x="4908141" y="4633383"/>
            <a:ext cx="3899717" cy="30268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https://www.tutorialspoint.com/nodejs/images/nodejs_concepts.jpg</a:t>
            </a:r>
            <a:endParaRPr dirty="0"/>
          </a:p>
        </p:txBody>
      </p:sp>
    </p:spTree>
    <p:extLst>
      <p:ext uri="{BB962C8B-B14F-4D97-AF65-F5344CB8AC3E}">
        <p14:creationId xmlns:p14="http://schemas.microsoft.com/office/powerpoint/2010/main" val="11091056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Node Introduction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Features of Node.js</a:t>
            </a:r>
            <a:endParaRPr dirty="0"/>
          </a:p>
        </p:txBody>
      </p:sp>
      <p:sp>
        <p:nvSpPr>
          <p:cNvPr id="75" name="Google Shape;75;p15"/>
          <p:cNvSpPr txBox="1">
            <a:spLocks noGrp="1"/>
          </p:cNvSpPr>
          <p:nvPr>
            <p:ph type="body" idx="2"/>
          </p:nvPr>
        </p:nvSpPr>
        <p:spPr>
          <a:xfrm>
            <a:off x="358175" y="2637311"/>
            <a:ext cx="3837000" cy="1753800"/>
          </a:xfrm>
          <a:prstGeom prst="rect">
            <a:avLst/>
          </a:prstGeom>
        </p:spPr>
        <p:txBody>
          <a:bodyPr spcFirstLastPara="1" wrap="square" lIns="91425" tIns="91425" rIns="91425" bIns="91425" anchor="ctr" anchorCtr="0">
            <a:noAutofit/>
          </a:bodyPr>
          <a:lstStyle/>
          <a:p>
            <a:pPr marL="139700" indent="0">
              <a:buNone/>
            </a:pPr>
            <a:r>
              <a:rPr lang="en-US" dirty="0"/>
              <a:t>Following are some of the important features that make Node.js the first choice of software architects.</a:t>
            </a:r>
          </a:p>
          <a:p>
            <a:r>
              <a:rPr lang="en-US" dirty="0"/>
              <a:t>Asynchronous and Event Driven</a:t>
            </a:r>
          </a:p>
          <a:p>
            <a:r>
              <a:rPr lang="en-US" dirty="0"/>
              <a:t>Very Fast </a:t>
            </a:r>
          </a:p>
          <a:p>
            <a:r>
              <a:rPr lang="en-US" dirty="0"/>
              <a:t>Single Threaded but Highly Scalable </a:t>
            </a:r>
          </a:p>
          <a:p>
            <a:r>
              <a:rPr lang="en-US" dirty="0"/>
              <a:t>No Buffering </a:t>
            </a:r>
          </a:p>
          <a:p>
            <a:r>
              <a:rPr lang="en-US" dirty="0"/>
              <a:t>License</a:t>
            </a:r>
          </a:p>
          <a:p>
            <a:endParaRPr lang="en-US" dirty="0"/>
          </a:p>
        </p:txBody>
      </p:sp>
      <p:sp>
        <p:nvSpPr>
          <p:cNvPr id="8" name="Google Shape;77;p15">
            <a:extLst>
              <a:ext uri="{FF2B5EF4-FFF2-40B4-BE49-F238E27FC236}">
                <a16:creationId xmlns:a16="http://schemas.microsoft.com/office/drawing/2014/main" id="{EAB49FD8-258E-B29D-CD45-F0C817F46E71}"/>
              </a:ext>
            </a:extLst>
          </p:cNvPr>
          <p:cNvSpPr txBox="1">
            <a:spLocks noGrp="1"/>
          </p:cNvSpPr>
          <p:nvPr>
            <p:ph type="body" idx="3"/>
          </p:nvPr>
        </p:nvSpPr>
        <p:spPr>
          <a:xfrm>
            <a:off x="4724401" y="4514850"/>
            <a:ext cx="4207932" cy="32808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https://cdn.educba.com/academy/wp-content/uploads/2020/01/Features-of-Node.js-2.png</a:t>
            </a:r>
            <a:endParaRPr dirty="0"/>
          </a:p>
        </p:txBody>
      </p:sp>
      <p:pic>
        <p:nvPicPr>
          <p:cNvPr id="3" name="Picture 2">
            <a:extLst>
              <a:ext uri="{FF2B5EF4-FFF2-40B4-BE49-F238E27FC236}">
                <a16:creationId xmlns:a16="http://schemas.microsoft.com/office/drawing/2014/main" id="{9773C166-2C55-A327-37D8-EE76D1CB6EA1}"/>
              </a:ext>
            </a:extLst>
          </p:cNvPr>
          <p:cNvPicPr>
            <a:picLocks noChangeAspect="1"/>
          </p:cNvPicPr>
          <p:nvPr/>
        </p:nvPicPr>
        <p:blipFill rotWithShape="1">
          <a:blip r:embed="rId3"/>
          <a:srcRect b="12321"/>
          <a:stretch/>
        </p:blipFill>
        <p:spPr>
          <a:xfrm>
            <a:off x="4571999" y="1764449"/>
            <a:ext cx="4547127" cy="1622218"/>
          </a:xfrm>
          <a:prstGeom prst="rect">
            <a:avLst/>
          </a:prstGeom>
        </p:spPr>
      </p:pic>
    </p:spTree>
    <p:extLst>
      <p:ext uri="{BB962C8B-B14F-4D97-AF65-F5344CB8AC3E}">
        <p14:creationId xmlns:p14="http://schemas.microsoft.com/office/powerpoint/2010/main" val="15108011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Node Introduction </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Concepts</a:t>
            </a:r>
            <a:endParaRPr dirty="0"/>
          </a:p>
        </p:txBody>
      </p:sp>
      <p:sp>
        <p:nvSpPr>
          <p:cNvPr id="75" name="Google Shape;75;p15"/>
          <p:cNvSpPr txBox="1">
            <a:spLocks noGrp="1"/>
          </p:cNvSpPr>
          <p:nvPr>
            <p:ph type="body" idx="2"/>
          </p:nvPr>
        </p:nvSpPr>
        <p:spPr>
          <a:xfrm>
            <a:off x="358175" y="2349247"/>
            <a:ext cx="3837000" cy="1753800"/>
          </a:xfrm>
          <a:prstGeom prst="rect">
            <a:avLst/>
          </a:prstGeom>
        </p:spPr>
        <p:txBody>
          <a:bodyPr spcFirstLastPara="1" wrap="square" lIns="91425" tIns="91425" rIns="91425" bIns="91425" anchor="ctr" anchorCtr="0">
            <a:noAutofit/>
          </a:bodyPr>
          <a:lstStyle/>
          <a:p>
            <a:r>
              <a:rPr lang="en-US" dirty="0"/>
              <a:t>The following diagram depicts some important parts of Node.js which we will discuss in detail in the subsequent chapters.</a:t>
            </a:r>
          </a:p>
        </p:txBody>
      </p:sp>
      <p:sp>
        <p:nvSpPr>
          <p:cNvPr id="8" name="Google Shape;77;p15">
            <a:extLst>
              <a:ext uri="{FF2B5EF4-FFF2-40B4-BE49-F238E27FC236}">
                <a16:creationId xmlns:a16="http://schemas.microsoft.com/office/drawing/2014/main" id="{EAB49FD8-258E-B29D-CD45-F0C817F46E71}"/>
              </a:ext>
            </a:extLst>
          </p:cNvPr>
          <p:cNvSpPr txBox="1">
            <a:spLocks noGrp="1"/>
          </p:cNvSpPr>
          <p:nvPr>
            <p:ph type="body" idx="3"/>
          </p:nvPr>
        </p:nvSpPr>
        <p:spPr>
          <a:xfrm>
            <a:off x="4699001" y="4514850"/>
            <a:ext cx="4199466" cy="3450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https://cdn.educba.com/academy/wp-content/uploads/2020/01/Features-of-Node.js-2.png</a:t>
            </a:r>
            <a:endParaRPr dirty="0"/>
          </a:p>
        </p:txBody>
      </p:sp>
      <p:pic>
        <p:nvPicPr>
          <p:cNvPr id="3" name="Picture 2">
            <a:extLst>
              <a:ext uri="{FF2B5EF4-FFF2-40B4-BE49-F238E27FC236}">
                <a16:creationId xmlns:a16="http://schemas.microsoft.com/office/drawing/2014/main" id="{9773C166-2C55-A327-37D8-EE76D1CB6EA1}"/>
              </a:ext>
            </a:extLst>
          </p:cNvPr>
          <p:cNvPicPr>
            <a:picLocks noChangeAspect="1"/>
          </p:cNvPicPr>
          <p:nvPr/>
        </p:nvPicPr>
        <p:blipFill rotWithShape="1">
          <a:blip r:embed="rId3"/>
          <a:srcRect b="12321"/>
          <a:stretch/>
        </p:blipFill>
        <p:spPr>
          <a:xfrm>
            <a:off x="4571999" y="1862393"/>
            <a:ext cx="4581105" cy="1634340"/>
          </a:xfrm>
          <a:prstGeom prst="rect">
            <a:avLst/>
          </a:prstGeom>
        </p:spPr>
      </p:pic>
    </p:spTree>
    <p:extLst>
      <p:ext uri="{BB962C8B-B14F-4D97-AF65-F5344CB8AC3E}">
        <p14:creationId xmlns:p14="http://schemas.microsoft.com/office/powerpoint/2010/main" val="36992132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Node Introduction </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HTML Tags and Attributes</a:t>
            </a:r>
            <a:endParaRPr/>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285750" indent="-285750"/>
            <a:r>
              <a:rPr lang="en-US" dirty="0"/>
              <a:t>The following diagram depicts some important parts of Node.js which we will discuss in detail in the subsequent chapters.</a:t>
            </a:r>
            <a:endParaRPr dirty="0"/>
          </a:p>
        </p:txBody>
      </p:sp>
      <p:sp>
        <p:nvSpPr>
          <p:cNvPr id="85" name="Google Shape;85;p16"/>
          <p:cNvSpPr txBox="1">
            <a:spLocks noGrp="1"/>
          </p:cNvSpPr>
          <p:nvPr>
            <p:ph type="body" idx="3"/>
          </p:nvPr>
        </p:nvSpPr>
        <p:spPr>
          <a:xfrm>
            <a:off x="4885267" y="4772274"/>
            <a:ext cx="3996265" cy="22305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Sources: https://www.tutorialspoint.com/nodejs/images/nodejs_concepts.jpg</a:t>
            </a:r>
            <a:endParaRPr dirty="0"/>
          </a:p>
        </p:txBody>
      </p:sp>
      <p:pic>
        <p:nvPicPr>
          <p:cNvPr id="6" name="Picture 5">
            <a:extLst>
              <a:ext uri="{FF2B5EF4-FFF2-40B4-BE49-F238E27FC236}">
                <a16:creationId xmlns:a16="http://schemas.microsoft.com/office/drawing/2014/main" id="{04682D23-47A0-684A-4B07-FCB20B2CD073}"/>
              </a:ext>
            </a:extLst>
          </p:cNvPr>
          <p:cNvPicPr>
            <a:picLocks noChangeAspect="1"/>
          </p:cNvPicPr>
          <p:nvPr/>
        </p:nvPicPr>
        <p:blipFill>
          <a:blip r:embed="rId3"/>
          <a:stretch>
            <a:fillRect/>
          </a:stretch>
        </p:blipFill>
        <p:spPr>
          <a:xfrm>
            <a:off x="4572000" y="812799"/>
            <a:ext cx="4572000" cy="3812011"/>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Node Introduction </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Where to Use Node.js?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indent="0">
              <a:buNone/>
            </a:pPr>
            <a:r>
              <a:rPr lang="en-US" dirty="0"/>
              <a:t>Following are the areas where Node.js is proving itself as a perfect technology partner.</a:t>
            </a:r>
          </a:p>
          <a:p>
            <a:pPr marL="285750" indent="-285750"/>
            <a:r>
              <a:rPr lang="en-US" dirty="0"/>
              <a:t>I/O bound Applications</a:t>
            </a:r>
          </a:p>
          <a:p>
            <a:pPr marL="285750" indent="-285750"/>
            <a:r>
              <a:rPr lang="en-US" dirty="0"/>
              <a:t>Data Streaming Applications</a:t>
            </a:r>
          </a:p>
          <a:p>
            <a:pPr marL="285750" indent="-285750"/>
            <a:r>
              <a:rPr lang="en-US" dirty="0"/>
              <a:t>Data Intensive Real-time Applications (DIRT)</a:t>
            </a:r>
          </a:p>
          <a:p>
            <a:pPr marL="285750" indent="-285750"/>
            <a:r>
              <a:rPr lang="en-US" dirty="0"/>
              <a:t>JSON APIs based Applications</a:t>
            </a:r>
          </a:p>
          <a:p>
            <a:pPr marL="285750" indent="-285750"/>
            <a:r>
              <a:rPr lang="en-US" dirty="0"/>
              <a:t>Single Page Applications</a:t>
            </a:r>
          </a:p>
        </p:txBody>
      </p:sp>
      <p:sp>
        <p:nvSpPr>
          <p:cNvPr id="85" name="Google Shape;85;p16"/>
          <p:cNvSpPr txBox="1">
            <a:spLocks noGrp="1"/>
          </p:cNvSpPr>
          <p:nvPr>
            <p:ph type="body" idx="3"/>
          </p:nvPr>
        </p:nvSpPr>
        <p:spPr>
          <a:xfrm>
            <a:off x="4766733" y="4772274"/>
            <a:ext cx="4174067" cy="256926"/>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IN" dirty="0"/>
              <a:t>Image Sources: https://www.tutorialspoint.com/nodejs/images/nodejs_concepts.jpg</a:t>
            </a:r>
            <a:endParaRPr dirty="0"/>
          </a:p>
        </p:txBody>
      </p:sp>
      <p:pic>
        <p:nvPicPr>
          <p:cNvPr id="6" name="Picture 5">
            <a:extLst>
              <a:ext uri="{FF2B5EF4-FFF2-40B4-BE49-F238E27FC236}">
                <a16:creationId xmlns:a16="http://schemas.microsoft.com/office/drawing/2014/main" id="{04682D23-47A0-684A-4B07-FCB20B2CD073}"/>
              </a:ext>
            </a:extLst>
          </p:cNvPr>
          <p:cNvPicPr>
            <a:picLocks noChangeAspect="1"/>
          </p:cNvPicPr>
          <p:nvPr/>
        </p:nvPicPr>
        <p:blipFill>
          <a:blip r:embed="rId3"/>
          <a:stretch>
            <a:fillRect/>
          </a:stretch>
        </p:blipFill>
        <p:spPr>
          <a:xfrm>
            <a:off x="4572000" y="713500"/>
            <a:ext cx="4572000" cy="3812011"/>
          </a:xfrm>
          <a:prstGeom prst="rect">
            <a:avLst/>
          </a:prstGeom>
        </p:spPr>
      </p:pic>
    </p:spTree>
    <p:extLst>
      <p:ext uri="{BB962C8B-B14F-4D97-AF65-F5344CB8AC3E}">
        <p14:creationId xmlns:p14="http://schemas.microsoft.com/office/powerpoint/2010/main" val="6975455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26198</Words>
  <Application>Microsoft Office PowerPoint</Application>
  <PresentationFormat>On-screen Show (16:9)</PresentationFormat>
  <Paragraphs>3615</Paragraphs>
  <Slides>200</Slides>
  <Notes>171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200</vt:i4>
      </vt:variant>
    </vt:vector>
  </HeadingPairs>
  <TitlesOfParts>
    <vt:vector size="206" baseType="lpstr">
      <vt:lpstr>Arial</vt:lpstr>
      <vt:lpstr>ArialMT</vt:lpstr>
      <vt:lpstr>Calibri</vt:lpstr>
      <vt:lpstr>Symbol</vt:lpstr>
      <vt:lpstr>Times New Roman</vt:lpstr>
      <vt:lpstr>Simple Light</vt:lpstr>
      <vt:lpstr>      Able to develop the real  time scenarios based on NodeJS applications. </vt:lpstr>
      <vt:lpstr>In this section, we will discuss:</vt:lpstr>
      <vt:lpstr>Introduction to mean stack</vt:lpstr>
      <vt:lpstr>Introduction to mean stack</vt:lpstr>
      <vt:lpstr>Introduction to mean stack</vt:lpstr>
      <vt:lpstr>Introduction to mean stack</vt:lpstr>
      <vt:lpstr>Introduction to mean stack</vt:lpstr>
      <vt:lpstr>Introduction to mean stack</vt:lpstr>
      <vt:lpstr>Introduction to mean stack</vt:lpstr>
      <vt:lpstr> Introduction to AngularJS and UI benefits in Angular JS </vt:lpstr>
      <vt:lpstr> Introduction to AngularJS and UI benefits in Angular JS </vt:lpstr>
      <vt:lpstr> Introduction to AngularJS and UI benefits in Angular JS </vt:lpstr>
      <vt:lpstr> Introduction to AngularJS and UI benefits in Angular JS </vt:lpstr>
      <vt:lpstr>Introduction to AngularJS and UI benefits in Angular JS </vt:lpstr>
      <vt:lpstr>Introduction to AngularJS and UI benefits in Angular JS </vt:lpstr>
      <vt:lpstr>Introduction to AngularJS and UI benefits in Angular JS </vt:lpstr>
      <vt:lpstr>Introduction to AngularJS and UI benefits in Angular JS </vt:lpstr>
      <vt:lpstr>Introduction to AngularJS and UI benefits in Angular JS </vt:lpstr>
      <vt:lpstr>Usage of Angular JS with HTML </vt:lpstr>
      <vt:lpstr>Usage of Angular JS with HTML </vt:lpstr>
      <vt:lpstr>Usage of Angular JS with HTML </vt:lpstr>
      <vt:lpstr>Event Handling in Angular JS </vt:lpstr>
      <vt:lpstr>Event Handling in Angular JS </vt:lpstr>
      <vt:lpstr>Introduction Angular &amp; difference b/w angular-1 and angular-5 </vt:lpstr>
      <vt:lpstr>Introduction Angular &amp; difference b/w angular-1 and angular-5 </vt:lpstr>
      <vt:lpstr>Introduction Angular &amp; difference b/w angular-1 and angular-5 </vt:lpstr>
      <vt:lpstr>Introduction Angular &amp; difference b/w angular-1 to angular-5 </vt:lpstr>
      <vt:lpstr>Introduction Angular &amp; difference b/w angular-1 to angular-5 </vt:lpstr>
      <vt:lpstr>In this section, we will discuss:</vt:lpstr>
      <vt:lpstr>Type Script Datatype &amp; Operator </vt:lpstr>
      <vt:lpstr>Type Script Datatype &amp; Operator </vt:lpstr>
      <vt:lpstr>Type Script Datatype &amp; Operator </vt:lpstr>
      <vt:lpstr>Type Script Datatype &amp; Operator </vt:lpstr>
      <vt:lpstr>Type Script Datatype &amp; Operator </vt:lpstr>
      <vt:lpstr>Type Script Datatype &amp; Operator </vt:lpstr>
      <vt:lpstr>Type Script Datatype &amp; Operator </vt:lpstr>
      <vt:lpstr>Typescript Operator</vt:lpstr>
      <vt:lpstr>What is Typescript Operator</vt:lpstr>
      <vt:lpstr>What is Typescript Operator</vt:lpstr>
      <vt:lpstr>What is Typescript Operator</vt:lpstr>
      <vt:lpstr>What is Typescript Operator</vt:lpstr>
      <vt:lpstr>What is Typescript Operator</vt:lpstr>
      <vt:lpstr>What is Typescript Operator</vt:lpstr>
      <vt:lpstr>What is Typescript Operator</vt:lpstr>
      <vt:lpstr>What is Typescript Operator</vt:lpstr>
      <vt:lpstr>Type Script String &amp; Tuple, Oops</vt:lpstr>
      <vt:lpstr>Type Script String &amp; Tuple, Oops</vt:lpstr>
      <vt:lpstr>TypeScript Tuple</vt:lpstr>
      <vt:lpstr>Type Script String &amp; Tuple, Oops</vt:lpstr>
      <vt:lpstr>Type Script String &amp; Tuple, Oops</vt:lpstr>
      <vt:lpstr>TypeScript Tuple</vt:lpstr>
      <vt:lpstr>TypeScript Tuple</vt:lpstr>
      <vt:lpstr>Type Script String &amp; Tuple, Oops</vt:lpstr>
      <vt:lpstr>Object and Classes</vt:lpstr>
      <vt:lpstr>Inheritance &amp; Interface </vt:lpstr>
      <vt:lpstr>Inheritance &amp; Interface </vt:lpstr>
      <vt:lpstr>Inheritance &amp; Interface </vt:lpstr>
      <vt:lpstr>Inheritance &amp; Interface </vt:lpstr>
      <vt:lpstr>Angular js Child Component </vt:lpstr>
      <vt:lpstr>Angular js Child Component </vt:lpstr>
      <vt:lpstr>Angular js Child Component </vt:lpstr>
      <vt:lpstr>Angular js Child Component </vt:lpstr>
      <vt:lpstr>Angular js Data Binding, Event Binding,2 Way Binding </vt:lpstr>
      <vt:lpstr>Angular js Data Binding, Event Binding,2 Way Binding </vt:lpstr>
      <vt:lpstr>Angular js Data Binding, Event Binding,2 Way Binding </vt:lpstr>
      <vt:lpstr>In this section, we will discuss:</vt:lpstr>
      <vt:lpstr>Angular JS Pipe</vt:lpstr>
      <vt:lpstr>Angular JS Pipe</vt:lpstr>
      <vt:lpstr>Angular JS Pipe</vt:lpstr>
      <vt:lpstr>Angular JS Pipe</vt:lpstr>
      <vt:lpstr>Angular JS Pipe</vt:lpstr>
      <vt:lpstr>Angular JS Pipe</vt:lpstr>
      <vt:lpstr>Angular JS Pipe</vt:lpstr>
      <vt:lpstr>Pipe Chaining</vt:lpstr>
      <vt:lpstr>Pipe Chaining</vt:lpstr>
      <vt:lpstr>Angular js Routing </vt:lpstr>
      <vt:lpstr>Angular js Routing </vt:lpstr>
      <vt:lpstr>Angular js Routing </vt:lpstr>
      <vt:lpstr>Angular js Routing </vt:lpstr>
      <vt:lpstr>Angular js Routing </vt:lpstr>
      <vt:lpstr>Angular js Services </vt:lpstr>
      <vt:lpstr>Angular js Services </vt:lpstr>
      <vt:lpstr>Angular js Services </vt:lpstr>
      <vt:lpstr>Angular js Services </vt:lpstr>
      <vt:lpstr>Angular js Services </vt:lpstr>
      <vt:lpstr>Angular js Services </vt:lpstr>
      <vt:lpstr>Angular js Services </vt:lpstr>
      <vt:lpstr>Angular js Services </vt:lpstr>
      <vt:lpstr>Angular js Http Request</vt:lpstr>
      <vt:lpstr>Angular js Http Request</vt:lpstr>
      <vt:lpstr>Angular js Http Request</vt:lpstr>
      <vt:lpstr>Angular js Http Request</vt:lpstr>
      <vt:lpstr>Angular js Http Request</vt:lpstr>
      <vt:lpstr>Node Introduction </vt:lpstr>
      <vt:lpstr>Node Introduction </vt:lpstr>
      <vt:lpstr>Node Introduction </vt:lpstr>
      <vt:lpstr>Node Introduction </vt:lpstr>
      <vt:lpstr>Node Introduction </vt:lpstr>
      <vt:lpstr>Node Introduction </vt:lpstr>
      <vt:lpstr>Node Introduction </vt:lpstr>
      <vt:lpstr>Node Introduction </vt:lpstr>
      <vt:lpstr>Node Introduction </vt:lpstr>
      <vt:lpstr>Node Introduction </vt:lpstr>
      <vt:lpstr>Blocking &amp; Nonblocking code </vt:lpstr>
      <vt:lpstr>Blocking &amp; Nonblocking code </vt:lpstr>
      <vt:lpstr>Blocking &amp; Nonblocking code </vt:lpstr>
      <vt:lpstr>Blocking &amp; Nonblocking code </vt:lpstr>
      <vt:lpstr>In this section, we will discuss: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Node JS</vt:lpstr>
      <vt:lpstr>In this section, we will discuss:</vt:lpstr>
      <vt:lpstr>Create Web App using express</vt:lpstr>
      <vt:lpstr>Create Web App using express</vt:lpstr>
      <vt:lpstr>Create Web App using express</vt:lpstr>
      <vt:lpstr>Introduction to Middleware Concepts</vt:lpstr>
      <vt:lpstr>Express Routing</vt:lpstr>
      <vt:lpstr>Express JS Template Engine</vt:lpstr>
      <vt:lpstr>Express JS Template Engine</vt:lpstr>
      <vt:lpstr>Express JS Template Engine</vt:lpstr>
      <vt:lpstr>Handling Query string parameter</vt:lpstr>
      <vt:lpstr>Cookies parser &amp; body parser</vt:lpstr>
      <vt:lpstr>Cookies parser &amp; body parser</vt:lpstr>
      <vt:lpstr>Cookies parser &amp; body parser</vt:lpstr>
      <vt:lpstr>Session Handling (express session), Mailer</vt:lpstr>
      <vt:lpstr>Session Handling (express session), Mailer</vt:lpstr>
      <vt:lpstr>Database operation with MySQL </vt:lpstr>
      <vt:lpstr>Database operation with MySQL </vt:lpstr>
      <vt:lpstr>MongoDB </vt:lpstr>
      <vt:lpstr>   In this section, we will discuss:</vt:lpstr>
      <vt:lpstr>Introduction to MongoDB </vt:lpstr>
      <vt:lpstr>Introduction to MongoDB </vt:lpstr>
      <vt:lpstr>Features of MongoDB </vt:lpstr>
      <vt:lpstr>Create database, collection, Document &amp; Data  </vt:lpstr>
      <vt:lpstr>Create database, collection, Document &amp; Data  </vt:lpstr>
      <vt:lpstr>Create database, collection, Document &amp; Data  </vt:lpstr>
      <vt:lpstr>Create database, collection, Document &amp; Data  </vt:lpstr>
      <vt:lpstr>Create database, Collection, Document &amp; Data  </vt:lpstr>
      <vt:lpstr>Create database, Collection, Document &amp; Data  </vt:lpstr>
      <vt:lpstr>Capped collection, Update &amp; delete Collection </vt:lpstr>
      <vt:lpstr>Capped collection, Update &amp; delete Collection </vt:lpstr>
      <vt:lpstr>Capped collection, Update &amp; delete Collection </vt:lpstr>
      <vt:lpstr>Capped collection, Update &amp; delete Collection </vt:lpstr>
      <vt:lpstr>Index and Relationship, Aggregation &amp; grouping, JOIN  </vt:lpstr>
      <vt:lpstr>Index and Relationship, Aggregation &amp; grouping, JOIN  </vt:lpstr>
      <vt:lpstr>Index and Relationship, Aggregation &amp; grouping, JOIN  </vt:lpstr>
      <vt:lpstr>Index and Relationship, Aggregation &amp; grouping, JOIN  </vt:lpstr>
      <vt:lpstr>Index and Relationship, Aggregation &amp; grouping, JOIN  </vt:lpstr>
      <vt:lpstr>Index and Relationship, Aggregation &amp; grouping, JOIN  </vt:lpstr>
      <vt:lpstr>Import &amp; export mongo database, Backup restore   </vt:lpstr>
      <vt:lpstr>Database operation with Node + Mongodb     </vt:lpstr>
      <vt:lpstr>Database operation with Node + Mongodb     </vt:lpstr>
      <vt:lpstr>Database operation with Node + Mongodb     </vt:lpstr>
      <vt:lpstr>Database operation with Node + Mongodb     </vt:lpstr>
      <vt:lpstr>Database operation with Node + Mongodb     </vt:lpstr>
      <vt:lpstr>Database operation with Node + Mongodb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Able to develop the real  time scenarios based on Node JS applications. </dc:title>
  <cp:lastModifiedBy>ARPITA ROY</cp:lastModifiedBy>
  <cp:revision>36</cp:revision>
  <dcterms:modified xsi:type="dcterms:W3CDTF">2022-06-09T09:20:24Z</dcterms:modified>
</cp:coreProperties>
</file>